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2" r:id="rId1"/>
  </p:sldMasterIdLst>
  <p:notesMasterIdLst>
    <p:notesMasterId r:id="rId85"/>
  </p:notesMasterIdLst>
  <p:handoutMasterIdLst>
    <p:handoutMasterId r:id="rId86"/>
  </p:handoutMasterIdLst>
  <p:sldIdLst>
    <p:sldId id="319" r:id="rId2"/>
    <p:sldId id="257" r:id="rId3"/>
    <p:sldId id="476" r:id="rId4"/>
    <p:sldId id="718" r:id="rId5"/>
    <p:sldId id="865" r:id="rId6"/>
    <p:sldId id="815" r:id="rId7"/>
    <p:sldId id="931" r:id="rId8"/>
    <p:sldId id="867" r:id="rId9"/>
    <p:sldId id="816" r:id="rId10"/>
    <p:sldId id="868" r:id="rId11"/>
    <p:sldId id="869" r:id="rId12"/>
    <p:sldId id="870" r:id="rId13"/>
    <p:sldId id="775" r:id="rId14"/>
    <p:sldId id="777" r:id="rId15"/>
    <p:sldId id="586" r:id="rId16"/>
    <p:sldId id="872" r:id="rId17"/>
    <p:sldId id="779" r:id="rId18"/>
    <p:sldId id="817" r:id="rId19"/>
    <p:sldId id="741" r:id="rId20"/>
    <p:sldId id="819" r:id="rId21"/>
    <p:sldId id="820" r:id="rId22"/>
    <p:sldId id="873" r:id="rId23"/>
    <p:sldId id="874" r:id="rId24"/>
    <p:sldId id="875" r:id="rId25"/>
    <p:sldId id="930" r:id="rId26"/>
    <p:sldId id="914" r:id="rId27"/>
    <p:sldId id="915" r:id="rId28"/>
    <p:sldId id="913" r:id="rId29"/>
    <p:sldId id="916" r:id="rId30"/>
    <p:sldId id="822" r:id="rId31"/>
    <p:sldId id="917" r:id="rId32"/>
    <p:sldId id="918" r:id="rId33"/>
    <p:sldId id="824" r:id="rId34"/>
    <p:sldId id="919" r:id="rId35"/>
    <p:sldId id="920" r:id="rId36"/>
    <p:sldId id="825" r:id="rId37"/>
    <p:sldId id="826" r:id="rId38"/>
    <p:sldId id="877" r:id="rId39"/>
    <p:sldId id="876" r:id="rId40"/>
    <p:sldId id="828" r:id="rId41"/>
    <p:sldId id="878" r:id="rId42"/>
    <p:sldId id="782" r:id="rId43"/>
    <p:sldId id="879" r:id="rId44"/>
    <p:sldId id="881" r:id="rId45"/>
    <p:sldId id="880" r:id="rId46"/>
    <p:sldId id="882" r:id="rId47"/>
    <p:sldId id="883" r:id="rId48"/>
    <p:sldId id="884" r:id="rId49"/>
    <p:sldId id="783" r:id="rId50"/>
    <p:sldId id="886" r:id="rId51"/>
    <p:sldId id="832" r:id="rId52"/>
    <p:sldId id="742" r:id="rId53"/>
    <p:sldId id="921" r:id="rId54"/>
    <p:sldId id="786" r:id="rId55"/>
    <p:sldId id="890" r:id="rId56"/>
    <p:sldId id="891" r:id="rId57"/>
    <p:sldId id="834" r:id="rId58"/>
    <p:sldId id="892" r:id="rId59"/>
    <p:sldId id="744" r:id="rId60"/>
    <p:sldId id="923" r:id="rId61"/>
    <p:sldId id="924" r:id="rId62"/>
    <p:sldId id="922" r:id="rId63"/>
    <p:sldId id="925" r:id="rId64"/>
    <p:sldId id="893" r:id="rId65"/>
    <p:sldId id="790" r:id="rId66"/>
    <p:sldId id="894" r:id="rId67"/>
    <p:sldId id="896" r:id="rId68"/>
    <p:sldId id="897" r:id="rId69"/>
    <p:sldId id="793" r:id="rId70"/>
    <p:sldId id="899" r:id="rId71"/>
    <p:sldId id="898" r:id="rId72"/>
    <p:sldId id="900" r:id="rId73"/>
    <p:sldId id="904" r:id="rId74"/>
    <p:sldId id="903" r:id="rId75"/>
    <p:sldId id="909" r:id="rId76"/>
    <p:sldId id="911" r:id="rId77"/>
    <p:sldId id="747" r:id="rId78"/>
    <p:sldId id="926" r:id="rId79"/>
    <p:sldId id="927" r:id="rId80"/>
    <p:sldId id="928" r:id="rId81"/>
    <p:sldId id="580" r:id="rId82"/>
    <p:sldId id="774" r:id="rId83"/>
    <p:sldId id="813" r:id="rId84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C07EAD-7D57-4D65-9935-E3B4DC7DC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B4A596-094D-4BE3-8B3D-73AA79B10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2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613397-AFD0-4971-A6CD-DD9ECC1480DF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1109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156E4C-EC47-4F39-A586-3B70FA04C9F4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6732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04873-6397-442C-BDF8-75EE2DABC0FF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0787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042D7D-654A-4C7A-918E-7FFA88DDC748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34337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84EB69-DA7D-4BC2-9178-24BD4ED8FE12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5513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B2AB59-AF95-4F1D-B1A2-39097180E218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9195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28E558-4751-4E7C-8284-97020F7F92CE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001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7BE6A9-D2AA-4B1A-9879-FA20E5FB4F40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60840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F36D0C-7A56-496E-B590-1AF65311753D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2132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62AF3B-9F8C-4706-82C2-CC7AF38C3FF0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3912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47B3-BF06-4885-A415-F65AD877A5FA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4798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E96AB0-0324-408C-9E9F-23FFFC24C6BB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88910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EF2DE2-965E-454D-86CE-5D363CE66350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90624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0C1E1A-C2EA-47D5-8070-08C94B8F6150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96509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B00ADC-14D5-4A6F-BFFD-15BDB2C3A966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15686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52FDB-1DAD-40CF-B7E9-2C7D99D07C82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72199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6C53F9-0AA8-45C6-A2F8-79478C559EC1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6000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2F4BA-1BF5-40A8-97A2-1887B7384789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10779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518AF7-20F3-4E92-8E57-B97D7C735A1B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61029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213677-9CB1-4F0B-9C14-BB80C0191E27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84507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20F06B-D659-4BA9-A723-5DD37D1B93D4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9401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2B8941-4109-4986-AFCD-2D0A497BEC6A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9076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A34A66-6BA2-4E61-9943-EDE46576469F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60982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43D32-EE7F-461F-97E8-6184DDCBCE66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2102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F6E46-E2E1-436D-B52D-FE45B746F122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9253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1CB8C2-8B61-4334-AD6A-85A68D59EA02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21289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B7A29E-1409-4A4D-98E4-768E8127D9C9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63081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9D682-0247-4545-AD2F-F94455D0D1E1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56294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A4F2FF-FFAB-4628-8924-310FD4A83A29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18918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192D58-4F08-4337-8FDA-849C1F358EFB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5008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0DC136-E176-48A7-9488-3F508FE97C43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91101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110222-DA73-48AE-8C5C-1C5FC3ADCF72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28257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BB7239-D5E1-469D-8D8B-220AA2B77EF0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0223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E2F1A3-B2CE-46E1-B7D7-02887E7AA821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7191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A753FC-02A2-4F71-90AB-F11877E570C0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79838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797DE-1C5E-4760-B9BE-244294F634A7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9393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E2C419-B6F9-4524-A1CC-E0D727304BB8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82002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36BE9-2063-4E54-971B-37D965915A02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27100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3A294-EA36-42AE-B9EF-5E9C840426FA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486863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250E0-B699-4068-9689-01E207CF4D21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72263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48D998-D7C5-4FF6-82F8-F33F5397C26D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33754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7A397-BDE8-4865-87B9-FF9A952D2143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89792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CB02D3-A40B-4459-8F17-07232CE01F16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176468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A6811C-9337-4447-BA03-84C5213C9777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0736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DD864D-D02C-430E-8879-95E8FB0EF9E1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724985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8993-3EE9-4D7E-BBE4-8633236763FE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753383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164F70-CE8C-49D8-ADB5-DE9726479652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28474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79561F-654F-4B57-8C5C-D7503BE9FE96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19687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1BE41C-DD64-4BD4-A9D9-F30E97DC200C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803359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CEA239-5B31-4AFC-8DE1-CEFF3679F36F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129739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58EE8A-48D8-4E64-802C-B50970260706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387060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21207F-2B63-4C6C-8BDD-5FB2EE391DB7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433047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861692-7FFB-41C5-821D-65897AF26F20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497400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A33BDE-20A6-43F9-A43E-8D06403B650A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690505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A90434-5484-4859-BDFF-0815836FF3FE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011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0904B4-B7AF-4582-B5B2-C7612335C511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22367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FB3CA2-4E1B-4EB4-955D-DB17902119B4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40225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AFAC1-E5D4-4E82-8AEE-A1CBC7732B8C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51808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D1EF8F-C829-44A7-9998-1DF2318F378A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675085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C3641F-2733-4A4C-B236-7AD1FC0BA26D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951438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62905D-89C8-4ECE-A269-821D2CADF449}" type="slidenum">
              <a:rPr lang="en-US" sz="1200" smtClean="0">
                <a:solidFill>
                  <a:schemeClr val="tx1"/>
                </a:solidFill>
              </a:rPr>
              <a:pPr eaLnBrk="1" hangingPunct="1"/>
              <a:t>64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331905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99FC8F-4648-40AD-B2C2-2B94712F8196}" type="slidenum">
              <a:rPr lang="en-US" sz="1200" smtClean="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477648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9D25F0-CA0E-49C3-9B73-F0F05AC08A11}" type="slidenum">
              <a:rPr lang="en-US" sz="1200" smtClean="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9686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015F0-EC5B-46FB-ABDD-63292A049B3F}" type="slidenum">
              <a:rPr lang="en-US" sz="1200" smtClean="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586447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9DFD26-4106-4380-8855-5D5633AA9CBA}" type="slidenum">
              <a:rPr lang="en-US" sz="1200" smtClean="0">
                <a:solidFill>
                  <a:schemeClr val="tx1"/>
                </a:solidFill>
              </a:rPr>
              <a:pPr eaLnBrk="1" hangingPunct="1"/>
              <a:t>68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13865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4420EB-FD5A-43FF-BA58-0143BCB4B2B5}" type="slidenum">
              <a:rPr lang="en-US" sz="1200" smtClean="0">
                <a:solidFill>
                  <a:schemeClr val="tx1"/>
                </a:solidFill>
              </a:rPr>
              <a:pPr eaLnBrk="1" hangingPunct="1"/>
              <a:t>69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254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B1BD1C-1FF1-4932-908C-8A9CFA540122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344163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B4946-141E-4820-8D41-F2F4D3774893}" type="slidenum">
              <a:rPr lang="en-US" sz="1200" smtClean="0">
                <a:solidFill>
                  <a:schemeClr val="tx1"/>
                </a:solidFill>
              </a:rPr>
              <a:pPr eaLnBrk="1" hangingPunct="1"/>
              <a:t>70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688014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6C73FA-928B-43D2-A767-0EAD071071ED}" type="slidenum">
              <a:rPr lang="en-US" sz="1200" smtClean="0">
                <a:solidFill>
                  <a:schemeClr val="tx1"/>
                </a:solidFill>
              </a:rPr>
              <a:pPr eaLnBrk="1" hangingPunct="1"/>
              <a:t>71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6047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D26526-B3B7-4813-B16A-3A65552B7355}" type="slidenum">
              <a:rPr lang="en-US" sz="1200" smtClean="0">
                <a:solidFill>
                  <a:schemeClr val="tx1"/>
                </a:solidFill>
              </a:rPr>
              <a:pPr eaLnBrk="1" hangingPunct="1"/>
              <a:t>72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195315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DA0198-A699-480A-9A69-4F212BBF52AD}" type="slidenum">
              <a:rPr lang="en-US" sz="1200" smtClean="0">
                <a:solidFill>
                  <a:schemeClr val="tx1"/>
                </a:solidFill>
              </a:rPr>
              <a:pPr eaLnBrk="1" hangingPunct="1"/>
              <a:t>73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015755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F9DEA-2D40-4F29-B4C2-DD8D45F7074F}" type="slidenum">
              <a:rPr lang="en-US" sz="1200" smtClean="0">
                <a:solidFill>
                  <a:schemeClr val="tx1"/>
                </a:solidFill>
              </a:rPr>
              <a:pPr eaLnBrk="1" hangingPunct="1"/>
              <a:t>74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658112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C6857-1F4B-4788-9C36-93AFD80F42E8}" type="slidenum">
              <a:rPr lang="en-US" sz="1200" smtClean="0">
                <a:solidFill>
                  <a:schemeClr val="tx1"/>
                </a:solidFill>
              </a:rPr>
              <a:pPr eaLnBrk="1" hangingPunct="1"/>
              <a:t>75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732327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AF568E-757F-4A20-9643-91968681CFFB}" type="slidenum">
              <a:rPr lang="en-US" sz="1200" smtClean="0">
                <a:solidFill>
                  <a:schemeClr val="tx1"/>
                </a:solidFill>
              </a:rPr>
              <a:pPr eaLnBrk="1" hangingPunct="1"/>
              <a:t>76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438227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E9B383-90D1-45F7-93EF-9DADBF18B26D}" type="slidenum">
              <a:rPr lang="en-US" sz="1200" smtClean="0">
                <a:solidFill>
                  <a:schemeClr val="tx1"/>
                </a:solidFill>
              </a:rPr>
              <a:pPr eaLnBrk="1" hangingPunct="1"/>
              <a:t>77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535894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0E0050-D5F5-4436-91CE-4C71F9595F41}" type="slidenum">
              <a:rPr lang="en-US" sz="1200" smtClean="0">
                <a:solidFill>
                  <a:schemeClr val="tx1"/>
                </a:solidFill>
              </a:rPr>
              <a:pPr eaLnBrk="1" hangingPunct="1"/>
              <a:t>78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864213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71BD9F-DA58-4742-AAA6-FA795E281A51}" type="slidenum">
              <a:rPr lang="en-US" sz="1200" smtClean="0">
                <a:solidFill>
                  <a:schemeClr val="tx1"/>
                </a:solidFill>
              </a:rPr>
              <a:pPr eaLnBrk="1" hangingPunct="1"/>
              <a:t>79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5716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B1BD1C-1FF1-4932-908C-8A9CFA540122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171518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7B1B60-5D34-4104-9B9E-4B20EC00A55E}" type="slidenum">
              <a:rPr lang="en-US" sz="1200" smtClean="0">
                <a:solidFill>
                  <a:schemeClr val="tx1"/>
                </a:solidFill>
              </a:rPr>
              <a:pPr eaLnBrk="1" hangingPunct="1"/>
              <a:t>80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78113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31776B-B05C-45BB-8B6C-B1DC27FB3397}" type="slidenum">
              <a:rPr lang="en-US" sz="1200" smtClean="0">
                <a:solidFill>
                  <a:schemeClr val="tx1"/>
                </a:solidFill>
              </a:rPr>
              <a:pPr eaLnBrk="1" hangingPunct="1"/>
              <a:t>81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2809338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57BD98-8A3C-46D8-8ECA-54ED98705C9F}" type="slidenum">
              <a:rPr lang="en-US" sz="1200" smtClean="0">
                <a:solidFill>
                  <a:schemeClr val="tx1"/>
                </a:solidFill>
              </a:rPr>
              <a:pPr eaLnBrk="1" hangingPunct="1"/>
              <a:t>82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5276621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F8E02-90E6-454D-BFF0-00B022FABA12}" type="slidenum">
              <a:rPr lang="en-US" sz="1200" smtClean="0">
                <a:solidFill>
                  <a:schemeClr val="tx1"/>
                </a:solidFill>
              </a:rPr>
              <a:pPr eaLnBrk="1" hangingPunct="1"/>
              <a:t>83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0572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535BE3-1A25-47AA-8C99-DAFF762936BA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4648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31DED-C1DA-44F8-8F85-838E5FAB94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292BE-0636-470B-AF6F-0EE54F10FC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368C-6C8B-47B0-9A2C-C612D651FC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D9E0-85AA-4559-BC5F-D7262F1E4C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A3733-56A5-45EA-BA1D-CAAD3C2AE1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1FC28-2A67-4C8B-B409-14B5A4B602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CB49-C24E-415C-9BBD-52C11BEAD9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2CAF-2162-413B-BBE4-149E6DFE0D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January 06,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2F4F18-5BCA-47B5-9172-B60FC48E6E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8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Networking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Connection Properties Dialog Box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5243DE9-5F64-4C84-A6A2-7C1795DAB3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7447"/>
            <a:ext cx="4021836" cy="505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 (cont'd.)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Connection Properties</a:t>
            </a:r>
          </a:p>
          <a:p>
            <a:pPr lvl="1"/>
            <a:r>
              <a:rPr lang="en-US" dirty="0" smtClean="0"/>
              <a:t>Clients and services included with Windows 7</a:t>
            </a:r>
          </a:p>
          <a:p>
            <a:pPr lvl="2"/>
            <a:r>
              <a:rPr lang="en-US" dirty="0" smtClean="0"/>
              <a:t>Client for Microsoft Networks</a:t>
            </a:r>
          </a:p>
          <a:p>
            <a:pPr lvl="2"/>
            <a:r>
              <a:rPr lang="en-US" dirty="0" smtClean="0"/>
              <a:t>File and Printer Sharing for Microsoft Networks</a:t>
            </a:r>
          </a:p>
          <a:p>
            <a:pPr lvl="2"/>
            <a:r>
              <a:rPr lang="en-US" dirty="0" err="1" smtClean="0"/>
              <a:t>QoS</a:t>
            </a:r>
            <a:r>
              <a:rPr lang="en-US" dirty="0" smtClean="0"/>
              <a:t> Packet Scheduler</a:t>
            </a:r>
          </a:p>
          <a:p>
            <a:pPr lvl="1"/>
            <a:r>
              <a:rPr lang="en-US" dirty="0" smtClean="0"/>
              <a:t>Both the Client for Microsoft Networks and File and Printer Sharing for Microsoft Networks</a:t>
            </a:r>
          </a:p>
          <a:p>
            <a:pPr lvl="2"/>
            <a:r>
              <a:rPr lang="en-US" dirty="0" smtClean="0"/>
              <a:t>Use Server Message Block (SMB) version 2.0 protocol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ED3CABF-A26F-42DD-B662-1A94FA916C4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 (cont'd.)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  <a:p>
            <a:pPr lvl="1"/>
            <a:r>
              <a:rPr lang="en-US" dirty="0"/>
              <a:t>Rules for communicating across the network</a:t>
            </a:r>
          </a:p>
          <a:p>
            <a:pPr lvl="1"/>
            <a:r>
              <a:rPr lang="en-US" dirty="0" smtClean="0"/>
              <a:t>Define how much data can be sent and the format of the data as it crosses the network</a:t>
            </a:r>
          </a:p>
          <a:p>
            <a:pPr lvl="1"/>
            <a:r>
              <a:rPr lang="en-US" dirty="0" smtClean="0"/>
              <a:t>Protocols supported by Windows 7</a:t>
            </a:r>
          </a:p>
          <a:p>
            <a:pPr lvl="2"/>
            <a:r>
              <a:rPr lang="en-US" dirty="0" smtClean="0"/>
              <a:t>Internet Protocol Version 4 (TCP/IPv4)</a:t>
            </a:r>
          </a:p>
          <a:p>
            <a:pPr lvl="2"/>
            <a:r>
              <a:rPr lang="en-US" dirty="0" smtClean="0"/>
              <a:t>Internet Protocol Version 6 (TCP/IPv6)</a:t>
            </a:r>
          </a:p>
          <a:p>
            <a:pPr lvl="2"/>
            <a:r>
              <a:rPr lang="en-US" dirty="0" smtClean="0"/>
              <a:t>Link-Layer Topology Discovery Mapper I/O Driver</a:t>
            </a:r>
          </a:p>
          <a:p>
            <a:pPr lvl="2"/>
            <a:r>
              <a:rPr lang="en-US" dirty="0" smtClean="0"/>
              <a:t>Link-Layer Topology Discovery Responder</a:t>
            </a:r>
          </a:p>
          <a:p>
            <a:r>
              <a:rPr lang="en-US" dirty="0" smtClean="0"/>
              <a:t>Network driver</a:t>
            </a:r>
          </a:p>
          <a:p>
            <a:pPr lvl="1"/>
            <a:r>
              <a:rPr lang="en-US" dirty="0" smtClean="0"/>
              <a:t>Responsible for enabling communication between Windows 7 and a network device in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F2E1D6D-C8A9-44AA-AA76-1435D902BB1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Architecture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includes several interfaces</a:t>
            </a:r>
          </a:p>
          <a:p>
            <a:pPr lvl="1"/>
            <a:r>
              <a:rPr lang="en-US" smtClean="0"/>
              <a:t>Make it easier for developers to create clients, services, protocols, and network drivers</a:t>
            </a:r>
          </a:p>
          <a:p>
            <a:r>
              <a:rPr lang="en-US" smtClean="0"/>
              <a:t>Interfaces for networking in Windows 7</a:t>
            </a:r>
          </a:p>
          <a:p>
            <a:pPr lvl="1"/>
            <a:r>
              <a:rPr lang="en-US" smtClean="0"/>
              <a:t>Windows Sockets (Winsock) user mode</a:t>
            </a:r>
          </a:p>
          <a:p>
            <a:pPr lvl="1"/>
            <a:r>
              <a:rPr lang="en-US" smtClean="0"/>
              <a:t>Transport Device Interface (TDI)</a:t>
            </a:r>
          </a:p>
          <a:p>
            <a:pPr lvl="1"/>
            <a:r>
              <a:rPr lang="en-US" smtClean="0"/>
              <a:t>Winsock Kernel (WSK)</a:t>
            </a:r>
          </a:p>
          <a:p>
            <a:pPr lvl="1"/>
            <a:r>
              <a:rPr lang="en-US" smtClean="0"/>
              <a:t>Network Driver Interface Specification (NDIS)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36DCF9E-9033-4DEB-B1B6-99FF3C8C4C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Version 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Important configuration concepts of IPv4</a:t>
            </a:r>
          </a:p>
          <a:p>
            <a:pPr lvl="1"/>
            <a:r>
              <a:rPr lang="en-US" smtClean="0"/>
              <a:t>IP addresses</a:t>
            </a:r>
          </a:p>
          <a:p>
            <a:pPr lvl="1"/>
            <a:r>
              <a:rPr lang="en-US" smtClean="0"/>
              <a:t>Subnet masks</a:t>
            </a:r>
          </a:p>
          <a:p>
            <a:pPr lvl="1"/>
            <a:r>
              <a:rPr lang="en-US" smtClean="0"/>
              <a:t>Default gateways</a:t>
            </a:r>
          </a:p>
          <a:p>
            <a:pPr lvl="1"/>
            <a:r>
              <a:rPr lang="en-US" smtClean="0"/>
              <a:t>DNS</a:t>
            </a:r>
          </a:p>
          <a:p>
            <a:pPr lvl="1"/>
            <a:r>
              <a:rPr lang="en-US" smtClean="0"/>
              <a:t>WINS</a:t>
            </a:r>
          </a:p>
          <a:p>
            <a:pPr lvl="1"/>
            <a:r>
              <a:rPr lang="en-US" smtClean="0"/>
              <a:t>Methods for configuring IP</a:t>
            </a:r>
          </a:p>
          <a:p>
            <a:pPr lvl="1"/>
            <a:r>
              <a:rPr lang="en-US" smtClean="0"/>
              <a:t>Troubleshooting IPv4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0F9BF6B-1531-4F3C-AC71-2180C656F2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Addresses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computer must have a unique IP address to communicate on the network</a:t>
            </a:r>
          </a:p>
          <a:p>
            <a:r>
              <a:rPr lang="en-US" smtClean="0"/>
              <a:t>IP addresses are most commonly displayed in dotted decimal notation</a:t>
            </a:r>
          </a:p>
          <a:p>
            <a:r>
              <a:rPr lang="en-US" smtClean="0"/>
              <a:t>Several ranges of IP addresses are reserved for internal network use</a:t>
            </a:r>
          </a:p>
          <a:p>
            <a:pPr lvl="1"/>
            <a:r>
              <a:rPr lang="en-US" smtClean="0"/>
              <a:t>A proxy server or network address translation (NAT) must be used</a:t>
            </a:r>
          </a:p>
          <a:p>
            <a:pPr lvl="2"/>
            <a:r>
              <a:rPr lang="en-US" smtClean="0"/>
              <a:t>Provides Internet access to computers using these addresses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FB08E0C-C70D-484A-923F-0D7D8294BB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Addresses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315BD85-D3DC-4E8C-BDFF-7159B5775F4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9512"/>
              </p:ext>
            </p:extLst>
          </p:nvPr>
        </p:nvGraphicFramePr>
        <p:xfrm>
          <a:off x="838200" y="2209800"/>
          <a:ext cx="7260273" cy="15849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708718"/>
                <a:gridCol w="3551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IP Address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Network ( in CIDR notation)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192.168.0.0– 192.168.255.255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192.168.0.0/ 16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172.16.0.0– 172.31.255.255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172.16.0.0/ 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10.0.0.0– 10.255.255.255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10.0.0.0/ 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1548062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Addresses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for internal networks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Subnet Masks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IP address is composed of a network ID and a host ID</a:t>
            </a:r>
          </a:p>
          <a:p>
            <a:r>
              <a:rPr lang="en-US" smtClean="0"/>
              <a:t>Subnet mask</a:t>
            </a:r>
          </a:p>
          <a:p>
            <a:pPr lvl="1"/>
            <a:r>
              <a:rPr lang="en-US" smtClean="0"/>
              <a:t>Defines which part of an IP address is the network ID and which part of the IP address is the host 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A2E0977-69DD-4E3C-BCA1-FD6764126E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Gateways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Routers</a:t>
            </a:r>
          </a:p>
          <a:p>
            <a:pPr lvl="1"/>
            <a:r>
              <a:rPr lang="en-US" smtClean="0"/>
              <a:t>Control movement of packets through networks</a:t>
            </a:r>
          </a:p>
          <a:p>
            <a:r>
              <a:rPr lang="en-US" smtClean="0"/>
              <a:t>Default gateway</a:t>
            </a:r>
          </a:p>
          <a:p>
            <a:pPr lvl="1"/>
            <a:r>
              <a:rPr lang="en-US" smtClean="0"/>
              <a:t>A router on the local network that is used to deliver packets to a remote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EFAA3AE-7CAF-406B-8C9D-A2EB30DDF6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Domain Name System (DNS)</a:t>
            </a:r>
          </a:p>
          <a:p>
            <a:pPr lvl="1"/>
            <a:r>
              <a:rPr lang="en-US" smtClean="0"/>
              <a:t>Essential to communicate on a TCP/IP network</a:t>
            </a:r>
          </a:p>
          <a:p>
            <a:pPr lvl="1"/>
            <a:r>
              <a:rPr lang="en-US" smtClean="0"/>
              <a:t>Resolves host names to IP addresses</a:t>
            </a:r>
          </a:p>
          <a:p>
            <a:r>
              <a:rPr lang="en-US" smtClean="0"/>
              <a:t>DNS is essential for Internet connectivity because most people use domain names, not IP addresses</a:t>
            </a:r>
          </a:p>
          <a:p>
            <a:pPr lvl="1"/>
            <a:r>
              <a:rPr lang="en-US" smtClean="0"/>
              <a:t>Accesses Internet servers such as Web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6D48996-BDF9-426A-9AA7-A9A6038629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Windows 7 network components</a:t>
            </a:r>
          </a:p>
          <a:p>
            <a:r>
              <a:rPr lang="en-US" dirty="0" smtClean="0"/>
              <a:t>Understand Windows 7 network architecture</a:t>
            </a:r>
          </a:p>
          <a:p>
            <a:r>
              <a:rPr lang="en-US" dirty="0" smtClean="0"/>
              <a:t>Describe and configure Internet Protocol version 4</a:t>
            </a:r>
          </a:p>
          <a:p>
            <a:r>
              <a:rPr lang="en-US" dirty="0" smtClean="0"/>
              <a:t>Describe and configure Internet Protocol version 6</a:t>
            </a:r>
          </a:p>
          <a:p>
            <a:r>
              <a:rPr lang="en-US" dirty="0" smtClean="0"/>
              <a:t>Perform and monitor file sharing</a:t>
            </a:r>
          </a:p>
          <a:p>
            <a:r>
              <a:rPr lang="en-US" dirty="0"/>
              <a:t>Connect Windows 7 to the Internet</a:t>
            </a:r>
          </a:p>
          <a:p>
            <a:r>
              <a:rPr lang="en-US" dirty="0"/>
              <a:t>Describe and configure wireless networking</a:t>
            </a:r>
          </a:p>
          <a:p>
            <a:r>
              <a:rPr lang="en-US" dirty="0"/>
              <a:t>Configure Windows Firewall</a:t>
            </a:r>
          </a:p>
          <a:p>
            <a:r>
              <a:rPr lang="en-US" dirty="0"/>
              <a:t>Describe network bridging</a:t>
            </a:r>
          </a:p>
          <a:p>
            <a:r>
              <a:rPr lang="en-US" dirty="0"/>
              <a:t>Describe ad hoc and </a:t>
            </a:r>
            <a:r>
              <a:rPr lang="en-US" dirty="0" err="1"/>
              <a:t>homegroup</a:t>
            </a:r>
            <a:r>
              <a:rPr lang="en-US" dirty="0"/>
              <a:t> networks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Internet Naming Service (WINS)</a:t>
            </a:r>
          </a:p>
          <a:p>
            <a:pPr lvl="1"/>
            <a:r>
              <a:rPr lang="en-US" smtClean="0"/>
              <a:t>Used to resolve NetBIOS names to IP addresses</a:t>
            </a:r>
          </a:p>
          <a:p>
            <a:pPr lvl="1"/>
            <a:r>
              <a:rPr lang="en-US" smtClean="0"/>
              <a:t>Stores information about services such as domain controllers</a:t>
            </a:r>
          </a:p>
          <a:p>
            <a:r>
              <a:rPr lang="en-US" smtClean="0"/>
              <a:t>WINS is primarily used for backward compatibility with older NetBIOS based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BE6408-1279-42B3-9261-DCD45B4BC2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Configuring 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configure IP, you can use:</a:t>
            </a:r>
          </a:p>
          <a:p>
            <a:pPr lvl="1"/>
            <a:r>
              <a:rPr lang="en-US" smtClean="0"/>
              <a:t>Static configuration</a:t>
            </a:r>
          </a:p>
          <a:p>
            <a:pPr lvl="1"/>
            <a:r>
              <a:rPr lang="en-US" smtClean="0"/>
              <a:t>Dynamic configuration</a:t>
            </a:r>
          </a:p>
          <a:p>
            <a:pPr lvl="1"/>
            <a:r>
              <a:rPr lang="en-US" smtClean="0"/>
              <a:t>APIPA</a:t>
            </a:r>
          </a:p>
          <a:p>
            <a:pPr lvl="1"/>
            <a:r>
              <a:rPr lang="en-US" smtClean="0"/>
              <a:t>Alternate IP configuration</a:t>
            </a:r>
          </a:p>
          <a:p>
            <a:pPr lvl="1"/>
            <a:r>
              <a:rPr lang="en-US" smtClean="0"/>
              <a:t>Scripts</a:t>
            </a:r>
          </a:p>
          <a:p>
            <a:r>
              <a:rPr lang="en-US" smtClean="0"/>
              <a:t>Dynamic Host Configuration Protocol (DHCP)</a:t>
            </a:r>
          </a:p>
          <a:p>
            <a:pPr lvl="1"/>
            <a:r>
              <a:rPr lang="en-US" smtClean="0"/>
              <a:t>An automated mechanism used to assign:</a:t>
            </a:r>
          </a:p>
          <a:p>
            <a:pPr lvl="2"/>
            <a:r>
              <a:rPr lang="en-US" smtClean="0"/>
              <a:t>IP addresses, subnet masks, default gateways, DNS servers, WINS servers, and other IP configuration information to network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F77CDDB-6814-4781-9B27-DD34F0F0D52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Configuring IP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9B394EE-FE89-4E5E-98E7-FE1E803C379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732020" cy="524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Configuring IP (cont'd.)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Private IP Addressing (APIPA) address</a:t>
            </a:r>
          </a:p>
          <a:p>
            <a:pPr lvl="1"/>
            <a:r>
              <a:rPr lang="en-US" dirty="0" smtClean="0"/>
              <a:t>Addresses on the 169.254.0.0/16 network</a:t>
            </a:r>
          </a:p>
          <a:p>
            <a:pPr lvl="1"/>
            <a:r>
              <a:rPr lang="en-US" dirty="0" smtClean="0"/>
              <a:t>Designed as a solution for very small networks with no Internet connectivity requirements</a:t>
            </a:r>
          </a:p>
          <a:p>
            <a:r>
              <a:rPr lang="en-US" dirty="0" smtClean="0"/>
              <a:t>Windows 7 also allows you to configure a static set of alternate IP configuration options</a:t>
            </a:r>
          </a:p>
          <a:p>
            <a:pPr lvl="1"/>
            <a:r>
              <a:rPr lang="en-US" dirty="0" smtClean="0"/>
              <a:t>If a DHCP server cannot be contacted, the alternate IP configuration is used instead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BB1E26F-874D-4386-9ED0-1B0040ABB3F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Configuring IP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1CFA8FD-CE22-4C65-A3D4-854E2D4843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732020" cy="524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IPv4 Utilities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dirty="0" smtClean="0"/>
              <a:t>Hostname command</a:t>
            </a:r>
          </a:p>
          <a:p>
            <a:pPr lvl="1"/>
            <a:r>
              <a:rPr lang="en-US" dirty="0" smtClean="0"/>
              <a:t>Displays host name of the computer that it is run on</a:t>
            </a:r>
          </a:p>
          <a:p>
            <a:r>
              <a:rPr lang="en-US" dirty="0" err="1" smtClean="0"/>
              <a:t>ipconfig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Displays the basic TCP/IP settings of all active network connections</a:t>
            </a:r>
          </a:p>
          <a:p>
            <a:r>
              <a:rPr lang="en-US" dirty="0" smtClean="0"/>
              <a:t>ping command</a:t>
            </a:r>
          </a:p>
          <a:p>
            <a:pPr lvl="1"/>
            <a:r>
              <a:rPr lang="en-US" dirty="0" smtClean="0"/>
              <a:t>Confirms basic IP connectivity between the computer that it is run on and a specified target host</a:t>
            </a:r>
          </a:p>
          <a:p>
            <a:r>
              <a:rPr lang="en-US" dirty="0" err="1" smtClean="0"/>
              <a:t>tracert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Details an IP path through routers to a destination IP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C742047-BD63-452B-B3FC-5DBD906DA1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IPv4 Utilities (cont’d.)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dirty="0" err="1" smtClean="0"/>
              <a:t>pathping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Combines the functionality of the ping and </a:t>
            </a:r>
            <a:r>
              <a:rPr lang="en-US" dirty="0" err="1" smtClean="0"/>
              <a:t>tracert</a:t>
            </a:r>
            <a:r>
              <a:rPr lang="en-US" dirty="0" smtClean="0"/>
              <a:t> commands</a:t>
            </a:r>
          </a:p>
          <a:p>
            <a:r>
              <a:rPr lang="en-US" dirty="0" smtClean="0"/>
              <a:t>route command</a:t>
            </a:r>
          </a:p>
          <a:p>
            <a:pPr lvl="1"/>
            <a:r>
              <a:rPr lang="en-US" dirty="0" smtClean="0"/>
              <a:t>Alters or display the IP routing table</a:t>
            </a:r>
          </a:p>
          <a:p>
            <a:r>
              <a:rPr lang="en-US" dirty="0" err="1" smtClean="0"/>
              <a:t>netstat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Displays different types of TCP/IP statistics for active software and connections</a:t>
            </a:r>
          </a:p>
          <a:p>
            <a:r>
              <a:rPr lang="en-US" dirty="0" err="1" smtClean="0"/>
              <a:t>nbtstat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Displays information about a connection using NBT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FF3D390-B91A-4181-87F9-BAD20761BE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IPv4 Utilities (cont’d.)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getmac command</a:t>
            </a:r>
          </a:p>
          <a:p>
            <a:pPr lvl="1"/>
            <a:r>
              <a:rPr lang="en-US" smtClean="0"/>
              <a:t>Identifies the MAC address assigned to each adapter in the system</a:t>
            </a:r>
          </a:p>
          <a:p>
            <a:r>
              <a:rPr lang="en-US" smtClean="0"/>
              <a:t>arp command</a:t>
            </a:r>
          </a:p>
          <a:p>
            <a:pPr lvl="1"/>
            <a:r>
              <a:rPr lang="en-US" smtClean="0"/>
              <a:t>Identifies the MAC addresses of computers that can directly communicate with the computer</a:t>
            </a:r>
          </a:p>
          <a:p>
            <a:r>
              <a:rPr lang="en-US" smtClean="0"/>
              <a:t>netsh command</a:t>
            </a:r>
          </a:p>
          <a:p>
            <a:pPr lvl="1"/>
            <a:r>
              <a:rPr lang="en-US" smtClean="0"/>
              <a:t>Powerful script tool that can view or modify the computer’s network configuration</a:t>
            </a:r>
          </a:p>
          <a:p>
            <a:r>
              <a:rPr lang="en-US" smtClean="0"/>
              <a:t>nslookup command</a:t>
            </a:r>
          </a:p>
          <a:p>
            <a:pPr lvl="1"/>
            <a:r>
              <a:rPr lang="en-US" smtClean="0"/>
              <a:t>Used at the command prompt to lookup a DNS entry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31119F2-426E-460B-AABE-27B43268DAA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 IPv4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Confirm current settings</a:t>
            </a:r>
          </a:p>
          <a:p>
            <a:pPr lvl="1"/>
            <a:r>
              <a:rPr lang="en-US" smtClean="0"/>
              <a:t>ipconfig and netsh utilities can display the current settings</a:t>
            </a:r>
          </a:p>
          <a:p>
            <a:r>
              <a:rPr lang="en-US" smtClean="0"/>
              <a:t>Validate IPv4 connectivity</a:t>
            </a:r>
          </a:p>
          <a:p>
            <a:pPr lvl="1"/>
            <a:r>
              <a:rPr lang="en-US" smtClean="0"/>
              <a:t>ping utility can be used to confirm that the computer can ping its own loopback address</a:t>
            </a:r>
          </a:p>
          <a:p>
            <a:r>
              <a:rPr lang="en-US" smtClean="0"/>
              <a:t>Verify DNS name resolution</a:t>
            </a:r>
          </a:p>
          <a:p>
            <a:pPr lvl="1"/>
            <a:r>
              <a:rPr lang="en-US" smtClean="0"/>
              <a:t>Confirm the correct DNS servers are specified on network settings</a:t>
            </a:r>
          </a:p>
          <a:p>
            <a:r>
              <a:rPr lang="en-US" smtClean="0"/>
              <a:t>Verify data connections</a:t>
            </a:r>
          </a:p>
          <a:p>
            <a:pPr lvl="1"/>
            <a:r>
              <a:rPr lang="en-US" smtClean="0"/>
              <a:t>Problem may be a result of data filtering by a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76ACC9F-CB15-4646-AFB3-94CC97B1492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version 6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Improvements found in IPv6 include:</a:t>
            </a:r>
          </a:p>
          <a:p>
            <a:pPr lvl="1"/>
            <a:r>
              <a:rPr lang="en-US" smtClean="0"/>
              <a:t>Increased address space</a:t>
            </a:r>
          </a:p>
          <a:p>
            <a:pPr lvl="1"/>
            <a:r>
              <a:rPr lang="en-US" smtClean="0"/>
              <a:t>Hierarchical routing to reduce the load on Internet backbone routers</a:t>
            </a:r>
          </a:p>
          <a:p>
            <a:pPr lvl="1"/>
            <a:r>
              <a:rPr lang="en-US" smtClean="0"/>
              <a:t>Simpler configuration through automatic address management</a:t>
            </a:r>
          </a:p>
          <a:p>
            <a:pPr lvl="1"/>
            <a:r>
              <a:rPr lang="en-US" smtClean="0"/>
              <a:t>Inclusion of encryption services for data security</a:t>
            </a:r>
          </a:p>
          <a:p>
            <a:pPr lvl="1"/>
            <a:r>
              <a:rPr lang="en-US" smtClean="0"/>
              <a:t>Quality of service</a:t>
            </a:r>
          </a:p>
          <a:p>
            <a:pPr lvl="1"/>
            <a:r>
              <a:rPr lang="en-US" smtClean="0"/>
              <a:t>Extensibility to support new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55B7F2F-7C83-428C-8D6A-E0D3B412A86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components of Windows 7 that support networking</a:t>
            </a:r>
          </a:p>
          <a:p>
            <a:pPr lvl="1"/>
            <a:r>
              <a:rPr lang="en-US" smtClean="0"/>
              <a:t>Network and Sharing Center</a:t>
            </a:r>
          </a:p>
          <a:p>
            <a:pPr lvl="1"/>
            <a:r>
              <a:rPr lang="en-US" smtClean="0"/>
              <a:t>Networks</a:t>
            </a:r>
          </a:p>
          <a:p>
            <a:pPr lvl="1"/>
            <a:r>
              <a:rPr lang="en-US" smtClean="0"/>
              <a:t>Connections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Address Notation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Address space for IPv4 is nearing depletion</a:t>
            </a:r>
          </a:p>
          <a:p>
            <a:pPr lvl="1"/>
            <a:r>
              <a:rPr lang="en-US" smtClean="0"/>
              <a:t>IPv6 has a significantly larger address space</a:t>
            </a:r>
          </a:p>
          <a:p>
            <a:r>
              <a:rPr lang="en-US" smtClean="0"/>
              <a:t>IPv6 addresses are 128 bits long</a:t>
            </a:r>
          </a:p>
          <a:p>
            <a:r>
              <a:rPr lang="en-US" smtClean="0"/>
              <a:t>IPv6 has many more addresses than would normally be required for computing devices</a:t>
            </a:r>
          </a:p>
          <a:p>
            <a:r>
              <a:rPr lang="en-US" smtClean="0"/>
              <a:t>IPv6 addresses are represented in hexadecimal, with each four-digit segment separated by colons</a:t>
            </a:r>
          </a:p>
          <a:p>
            <a:pPr lvl="1"/>
            <a:r>
              <a:rPr lang="en-US" smtClean="0"/>
              <a:t>Any group of four hex digits can drop leading zeros</a:t>
            </a:r>
          </a:p>
          <a:p>
            <a:pPr lvl="1"/>
            <a:r>
              <a:rPr lang="en-US" smtClean="0"/>
              <a:t>Long set of zeros can be compressed to a double colon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B151DF4-E5EB-4485-A453-43A64F6F184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Address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Link-local Unicast</a:t>
            </a:r>
          </a:p>
          <a:p>
            <a:pPr lvl="1"/>
            <a:r>
              <a:rPr lang="en-US" smtClean="0"/>
              <a:t>Allows computers in a local network to communicate with each other without requiring the use of a router</a:t>
            </a:r>
          </a:p>
          <a:p>
            <a:r>
              <a:rPr lang="en-US" smtClean="0"/>
              <a:t>Global Unicast</a:t>
            </a:r>
          </a:p>
          <a:p>
            <a:pPr lvl="1"/>
            <a:r>
              <a:rPr lang="en-US" smtClean="0"/>
              <a:t>Can be routed as a public address on the Internet through routers and networks</a:t>
            </a:r>
          </a:p>
          <a:p>
            <a:r>
              <a:rPr lang="en-US" smtClean="0"/>
              <a:t>Unique Local Unicast</a:t>
            </a:r>
          </a:p>
          <a:p>
            <a:pPr lvl="1"/>
            <a:r>
              <a:rPr lang="en-US" smtClean="0"/>
              <a:t>Replacement address type for the deprecated site-local address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1891260-3BEF-4864-A006-AF1BA944316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Address Types (cont’d.)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Multicast</a:t>
            </a:r>
          </a:p>
          <a:p>
            <a:pPr lvl="1"/>
            <a:r>
              <a:rPr lang="en-US" smtClean="0"/>
              <a:t>Serves the same purpose as an IPv4 multicast address</a:t>
            </a:r>
          </a:p>
          <a:p>
            <a:r>
              <a:rPr lang="en-US" smtClean="0"/>
              <a:t>Anycast</a:t>
            </a:r>
          </a:p>
          <a:p>
            <a:pPr lvl="1"/>
            <a:r>
              <a:rPr lang="en-US" smtClean="0"/>
              <a:t>Multiple devices can share the same anycast address and respond to other computers without an IP address conflict</a:t>
            </a:r>
          </a:p>
          <a:p>
            <a:r>
              <a:rPr lang="en-US" smtClean="0"/>
              <a:t>Special addresses</a:t>
            </a:r>
          </a:p>
          <a:p>
            <a:pPr lvl="1"/>
            <a:r>
              <a:rPr lang="en-US" smtClean="0"/>
              <a:t>Two special addresses exist in IPv6, the loopback address and the unspecified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2A73ED6-DF67-4C7A-8D64-74AA4C211A4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Address Types (cont’d.)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Teredo</a:t>
            </a:r>
          </a:p>
          <a:p>
            <a:pPr lvl="1"/>
            <a:r>
              <a:rPr lang="en-US" smtClean="0"/>
              <a:t>Allows IPv6 data to be tunneled over an IPv4 network that is using Network Address Translation (NAT).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587C981-E0D3-4528-B30F-0677CA5207D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Configuring IPv6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automatically configures its network interfaces with a link-local address</a:t>
            </a:r>
          </a:p>
          <a:p>
            <a:r>
              <a:rPr lang="en-US" smtClean="0"/>
              <a:t>To configure IPv6, you can use:</a:t>
            </a:r>
          </a:p>
          <a:p>
            <a:pPr lvl="1"/>
            <a:r>
              <a:rPr lang="en-US" smtClean="0"/>
              <a:t>Static configuration</a:t>
            </a:r>
          </a:p>
          <a:p>
            <a:pPr lvl="1"/>
            <a:r>
              <a:rPr lang="en-US" smtClean="0"/>
              <a:t>Automatic configuration</a:t>
            </a:r>
          </a:p>
          <a:p>
            <a:pPr lvl="1"/>
            <a:r>
              <a:rPr lang="en-US" smtClean="0"/>
              <a:t>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EA1D2D7-7E6E-4556-B82B-4DE6F160FA0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 IPv6 Settings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Confirm current settings</a:t>
            </a:r>
          </a:p>
          <a:p>
            <a:pPr lvl="1"/>
            <a:r>
              <a:rPr lang="en-US" smtClean="0"/>
              <a:t>Settings should be confirmed due to the default nature of IPv6 clients attempting to auto-configure themselves</a:t>
            </a:r>
          </a:p>
          <a:p>
            <a:r>
              <a:rPr lang="en-US" smtClean="0"/>
              <a:t>Validate IPv6 connectivity</a:t>
            </a:r>
          </a:p>
          <a:p>
            <a:pPr lvl="1"/>
            <a:r>
              <a:rPr lang="en-US" smtClean="0"/>
              <a:t>ping utility can be used to confirm that the computer can ping its own loopback address</a:t>
            </a:r>
          </a:p>
          <a:p>
            <a:r>
              <a:rPr lang="en-US" smtClean="0"/>
              <a:t>Verify DNS name resolution</a:t>
            </a:r>
          </a:p>
          <a:p>
            <a:r>
              <a:rPr lang="en-US" smtClean="0"/>
              <a:t>Verify data connections</a:t>
            </a:r>
          </a:p>
          <a:p>
            <a:pPr lvl="1"/>
            <a:r>
              <a:rPr lang="en-US" smtClean="0"/>
              <a:t>Using the telnet application is a common tool for administrators to test application connectivity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8249801-AA76-4773-A493-8033D72F8D6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Sharing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sharing in Windows 7</a:t>
            </a:r>
          </a:p>
          <a:p>
            <a:pPr lvl="1"/>
            <a:r>
              <a:rPr lang="en-US" smtClean="0"/>
              <a:t>Allows you to share files from any folder on your computer or the Public folder</a:t>
            </a:r>
          </a:p>
          <a:p>
            <a:pPr lvl="2"/>
            <a:r>
              <a:rPr lang="en-US" smtClean="0"/>
              <a:t>With other computer users on your LAN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C0B3BB5-85A5-40A6-97DC-3D5ED076B52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the Public Folder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Sharing the Public folder</a:t>
            </a:r>
          </a:p>
          <a:p>
            <a:pPr lvl="1"/>
            <a:r>
              <a:rPr lang="en-US" smtClean="0"/>
              <a:t>Simplified way to perform file sharing</a:t>
            </a:r>
          </a:p>
          <a:p>
            <a:r>
              <a:rPr lang="en-US" smtClean="0"/>
              <a:t>Files in the Public folder are shared between users who log on the local computer</a:t>
            </a:r>
          </a:p>
          <a:p>
            <a:pPr lvl="1"/>
            <a:r>
              <a:rPr lang="en-US" smtClean="0"/>
              <a:t>Can also be shared with network users</a:t>
            </a:r>
          </a:p>
          <a:p>
            <a:r>
              <a:rPr lang="en-US" smtClean="0"/>
              <a:t>Options for sharing the Public folder</a:t>
            </a:r>
          </a:p>
          <a:p>
            <a:pPr lvl="1"/>
            <a:r>
              <a:rPr lang="en-US" smtClean="0"/>
              <a:t>Turn on sharing so anyone with network access can read and write files in the Public folder</a:t>
            </a:r>
          </a:p>
          <a:p>
            <a:pPr lvl="1"/>
            <a:r>
              <a:rPr lang="en-US" smtClean="0"/>
              <a:t>Turn off Public folder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19E914B-0DDF-460E-8FB9-06334D9ED11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Public Folder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AE37814-2976-4DDD-A3A7-7C4377EF0F7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19518"/>
            <a:ext cx="6810730" cy="5216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the Public Folder (cont'd.)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Options for Password protected sharing related to the Public folder</a:t>
            </a:r>
          </a:p>
          <a:p>
            <a:pPr lvl="1"/>
            <a:r>
              <a:rPr lang="en-US" smtClean="0"/>
              <a:t>Turn on password protected sharing</a:t>
            </a:r>
          </a:p>
          <a:p>
            <a:pPr lvl="1"/>
            <a:r>
              <a:rPr lang="en-US" smtClean="0"/>
              <a:t>Turn off password protected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4ACFE2-8468-4FC4-8A3E-F8A3E6534C6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and Sharing Center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and Sharing Center</a:t>
            </a:r>
          </a:p>
          <a:p>
            <a:pPr lvl="1"/>
            <a:r>
              <a:rPr lang="en-US" smtClean="0"/>
              <a:t>Central point in Windows 7 for managing the configuration of the network you are connected to</a:t>
            </a:r>
          </a:p>
          <a:p>
            <a:r>
              <a:rPr lang="en-US" smtClean="0"/>
              <a:t>Areas</a:t>
            </a:r>
          </a:p>
          <a:p>
            <a:pPr lvl="1"/>
            <a:r>
              <a:rPr lang="en-US" smtClean="0"/>
              <a:t>Network map</a:t>
            </a:r>
          </a:p>
          <a:p>
            <a:pPr lvl="1"/>
            <a:r>
              <a:rPr lang="en-US" smtClean="0"/>
              <a:t>Active Network details</a:t>
            </a:r>
          </a:p>
          <a:p>
            <a:pPr lvl="1"/>
            <a:r>
              <a:rPr lang="en-US" smtClean="0"/>
              <a:t>Change your networking settings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Any Folder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Sharing files from any folder on your computer</a:t>
            </a:r>
          </a:p>
          <a:p>
            <a:pPr lvl="1"/>
            <a:r>
              <a:rPr lang="en-US" smtClean="0"/>
              <a:t>Gives you more options to control </a:t>
            </a:r>
          </a:p>
          <a:p>
            <a:pPr lvl="2"/>
            <a:r>
              <a:rPr lang="en-US" smtClean="0"/>
              <a:t>Which users have access to your files</a:t>
            </a:r>
          </a:p>
          <a:p>
            <a:pPr lvl="2"/>
            <a:r>
              <a:rPr lang="en-US" smtClean="0"/>
              <a:t>What those users can do to your files</a:t>
            </a:r>
          </a:p>
          <a:p>
            <a:r>
              <a:rPr lang="en-US" smtClean="0"/>
              <a:t>You can set the permissions for users when you share individual folders</a:t>
            </a:r>
          </a:p>
          <a:p>
            <a:pPr lvl="1"/>
            <a:r>
              <a:rPr lang="en-US" smtClean="0"/>
              <a:t>Ability to configure permissions may be confusing for inexperienced users</a:t>
            </a:r>
          </a:p>
          <a:p>
            <a:r>
              <a:rPr lang="en-US" smtClean="0"/>
              <a:t>In a domain-based network</a:t>
            </a:r>
          </a:p>
          <a:p>
            <a:pPr lvl="1"/>
            <a:r>
              <a:rPr lang="en-US" smtClean="0"/>
              <a:t>Can select users from the domain to share files with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F086F07-6B07-41EC-B694-0F116C86B53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Any Folder (cont'd.)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workgroup-based network</a:t>
            </a:r>
          </a:p>
          <a:p>
            <a:pPr lvl="1"/>
            <a:r>
              <a:rPr lang="en-US" smtClean="0"/>
              <a:t>You must create local accounts for the users you want to share files with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91DD34E-4188-47AB-A322-19CDFEF85D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“Share with” menu option</a:t>
            </a:r>
          </a:p>
          <a:p>
            <a:pPr lvl="1"/>
            <a:r>
              <a:rPr lang="en-US" smtClean="0"/>
              <a:t>Simplifies folder sharing by controlling both NTFS permissions and share permissions at the same time</a:t>
            </a:r>
          </a:p>
          <a:p>
            <a:pPr lvl="1"/>
            <a:r>
              <a:rPr lang="en-US" smtClean="0"/>
              <a:t>Choices in the Share with menu</a:t>
            </a:r>
          </a:p>
          <a:p>
            <a:pPr lvl="2"/>
            <a:r>
              <a:rPr lang="en-US" smtClean="0"/>
              <a:t>Nobody</a:t>
            </a:r>
          </a:p>
          <a:p>
            <a:pPr lvl="2"/>
            <a:r>
              <a:rPr lang="en-US" smtClean="0"/>
              <a:t>Homegroup (Read)</a:t>
            </a:r>
          </a:p>
          <a:p>
            <a:pPr lvl="2"/>
            <a:r>
              <a:rPr lang="en-US" smtClean="0"/>
              <a:t>Homegroup (Read/Write)</a:t>
            </a:r>
          </a:p>
          <a:p>
            <a:pPr lvl="2"/>
            <a:r>
              <a:rPr lang="en-US" smtClean="0"/>
              <a:t>Specific people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F9F0582-5EB7-4A57-80CC-F3AF918A7DA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5722772-2FA4-460C-8C3B-D69DDEC3D1C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981200"/>
            <a:ext cx="6560820" cy="3915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3BA492B-5E52-4DCD-8883-C02BD6A46E9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981200"/>
            <a:ext cx="6560820" cy="3915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Advanced Sharing</a:t>
            </a:r>
          </a:p>
          <a:p>
            <a:pPr lvl="1"/>
            <a:r>
              <a:rPr lang="en-US" smtClean="0"/>
              <a:t>Allows you to configure options that are not available in the simpler “Share with” interface</a:t>
            </a:r>
          </a:p>
          <a:p>
            <a:pPr lvl="1"/>
            <a:r>
              <a:rPr lang="en-US" smtClean="0"/>
              <a:t>Only configures share permissions</a:t>
            </a:r>
          </a:p>
          <a:p>
            <a:pPr lvl="1"/>
            <a:r>
              <a:rPr lang="en-US" smtClean="0"/>
              <a:t>When shared folder permissions are combined with NTFS permissions</a:t>
            </a:r>
          </a:p>
          <a:p>
            <a:pPr lvl="2"/>
            <a:r>
              <a:rPr lang="en-US" smtClean="0"/>
              <a:t>Most restrictive permissions are effective</a:t>
            </a:r>
          </a:p>
          <a:p>
            <a:pPr lvl="1"/>
            <a:r>
              <a:rPr lang="en-US" smtClean="0"/>
              <a:t>To simplify the management of permissions</a:t>
            </a:r>
          </a:p>
          <a:p>
            <a:pPr lvl="2"/>
            <a:r>
              <a:rPr lang="en-US" smtClean="0"/>
              <a:t>Assign Full Control share permission to the Everyone group </a:t>
            </a:r>
          </a:p>
          <a:p>
            <a:pPr lvl="2"/>
            <a:r>
              <a:rPr lang="en-US" smtClean="0"/>
              <a:t>Use NTFS permissions to control access to the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A7DD996-8C39-462A-A947-915B50D2197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B51C29A-240A-4EE4-A4CB-FB912231E35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3" y="1676400"/>
            <a:ext cx="7419594" cy="4834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E08D183-31BC-4E63-BA87-AC969F9268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3" y="1981200"/>
            <a:ext cx="7368193" cy="4429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and Managing Shared Folders (cont'd.)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mtClean="0"/>
              <a:t>Advanced Sharing (cont'd.)</a:t>
            </a:r>
          </a:p>
          <a:p>
            <a:pPr lvl="1"/>
            <a:r>
              <a:rPr lang="en-US" smtClean="0"/>
              <a:t>Settings you can configure in Advanced Sharing</a:t>
            </a:r>
          </a:p>
          <a:p>
            <a:pPr lvl="2"/>
            <a:r>
              <a:rPr lang="en-US" smtClean="0"/>
              <a:t>Share this folder</a:t>
            </a:r>
          </a:p>
          <a:p>
            <a:pPr lvl="2"/>
            <a:r>
              <a:rPr lang="en-US" smtClean="0"/>
              <a:t>Share name</a:t>
            </a:r>
          </a:p>
          <a:p>
            <a:pPr lvl="2"/>
            <a:r>
              <a:rPr lang="en-US" smtClean="0"/>
              <a:t>Limit the number of simultaneous users to</a:t>
            </a:r>
          </a:p>
          <a:p>
            <a:pPr lvl="2"/>
            <a:r>
              <a:rPr lang="en-US" smtClean="0"/>
              <a:t>Comments</a:t>
            </a:r>
          </a:p>
          <a:p>
            <a:pPr lvl="2"/>
            <a:r>
              <a:rPr lang="en-US" smtClean="0"/>
              <a:t>Permissions</a:t>
            </a:r>
          </a:p>
          <a:p>
            <a:pPr lvl="2"/>
            <a:r>
              <a:rPr lang="en-US" smtClean="0"/>
              <a:t>Caching</a:t>
            </a:r>
          </a:p>
          <a:p>
            <a:pPr lvl="1"/>
            <a:r>
              <a:rPr lang="en-US" smtClean="0"/>
              <a:t>Share permissions available in Windows 7</a:t>
            </a:r>
          </a:p>
          <a:p>
            <a:pPr lvl="2"/>
            <a:r>
              <a:rPr lang="en-US" smtClean="0"/>
              <a:t>Full Control</a:t>
            </a:r>
          </a:p>
          <a:p>
            <a:pPr lvl="2"/>
            <a:r>
              <a:rPr lang="en-US" smtClean="0"/>
              <a:t>Change</a:t>
            </a:r>
          </a:p>
          <a:p>
            <a:pPr lvl="2"/>
            <a:r>
              <a:rPr lang="en-US" smtClean="0"/>
              <a:t>Read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D1DD98A-7B5A-4DD6-B39F-0974BA3F8F4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Shared Folders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Management</a:t>
            </a:r>
          </a:p>
          <a:p>
            <a:pPr lvl="1"/>
            <a:r>
              <a:rPr lang="en-US" dirty="0" smtClean="0"/>
              <a:t>Most comprehensive </a:t>
            </a:r>
            <a:r>
              <a:rPr lang="en-US" dirty="0"/>
              <a:t>way to </a:t>
            </a:r>
            <a:r>
              <a:rPr lang="en-US" dirty="0" smtClean="0"/>
              <a:t>monitor shares </a:t>
            </a:r>
          </a:p>
          <a:p>
            <a:r>
              <a:rPr lang="en-US" dirty="0" smtClean="0"/>
              <a:t>Shared Folders System Tool has three nodes for monitoring and managing shared folders</a:t>
            </a:r>
          </a:p>
          <a:p>
            <a:pPr lvl="1"/>
            <a:r>
              <a:rPr lang="en-US" dirty="0" smtClean="0"/>
              <a:t>Shares</a:t>
            </a:r>
          </a:p>
          <a:p>
            <a:pPr lvl="1"/>
            <a:r>
              <a:rPr lang="en-US" dirty="0" smtClean="0"/>
              <a:t>Sessions</a:t>
            </a:r>
          </a:p>
          <a:p>
            <a:pPr lvl="1"/>
            <a:r>
              <a:rPr lang="en-US" dirty="0" smtClean="0"/>
              <a:t>Open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EB1C5B9-FAB5-41A2-85F1-2F1D10C2059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and Sharing Center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56764"/>
            <a:ext cx="619506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Shared Folders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239685C-E2F1-4F61-A355-C5FA5C4CA6A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2167861"/>
            <a:ext cx="8649729" cy="3511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Connectivity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  <a:p>
            <a:pPr lvl="1"/>
            <a:r>
              <a:rPr lang="en-US" smtClean="0"/>
              <a:t>Single-Computer Internet Connectivity</a:t>
            </a:r>
          </a:p>
          <a:p>
            <a:pPr lvl="1"/>
            <a:r>
              <a:rPr lang="en-US" smtClean="0"/>
              <a:t>Shared Internet Connectivity</a:t>
            </a:r>
          </a:p>
          <a:p>
            <a:pPr lvl="1"/>
            <a:r>
              <a:rPr lang="en-US" smtClean="0"/>
              <a:t>Internet Connection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2275E33-7E9E-4D61-9F01-BBAD6351A73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Single-Computer Internet Connectivity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Cable</a:t>
            </a:r>
          </a:p>
          <a:p>
            <a:pPr lvl="1"/>
            <a:r>
              <a:rPr lang="en-US" smtClean="0"/>
              <a:t>Almost all cable companies offer high-speed Internet connectivity</a:t>
            </a:r>
          </a:p>
          <a:p>
            <a:pPr lvl="1"/>
            <a:r>
              <a:rPr lang="en-US" smtClean="0"/>
              <a:t>You will be supplied with a cable modem</a:t>
            </a:r>
          </a:p>
          <a:p>
            <a:pPr lvl="1"/>
            <a:r>
              <a:rPr lang="en-US" smtClean="0"/>
              <a:t>By default, Windows 7 networking is configured to use DHCP to obtain IP configuration information</a:t>
            </a:r>
          </a:p>
          <a:p>
            <a:r>
              <a:rPr lang="en-US" smtClean="0"/>
              <a:t>Digital subscriber line (DSL)</a:t>
            </a:r>
          </a:p>
          <a:p>
            <a:pPr lvl="1"/>
            <a:r>
              <a:rPr lang="en-US" smtClean="0"/>
              <a:t>High-speed Internet connection over telephone lines</a:t>
            </a:r>
          </a:p>
          <a:p>
            <a:pPr lvl="1"/>
            <a:r>
              <a:rPr lang="en-US" smtClean="0"/>
              <a:t>You will be supplied with a DSL modem</a:t>
            </a:r>
          </a:p>
          <a:p>
            <a:pPr lvl="1"/>
            <a:r>
              <a:rPr lang="en-US" smtClean="0"/>
              <a:t>Usually use Point-to-Point Protocol over Ethernet (PPPoE) to secure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2578A3D-D32C-45BD-B1E4-CAF45D2004C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Single-Computer Internet Connectivity (cont’d.)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Dial-Up</a:t>
            </a:r>
          </a:p>
          <a:p>
            <a:pPr lvl="1"/>
            <a:r>
              <a:rPr lang="en-US" smtClean="0"/>
              <a:t>Much slower way to access the Internet</a:t>
            </a:r>
          </a:p>
          <a:p>
            <a:pPr lvl="1"/>
            <a:r>
              <a:rPr lang="en-US" smtClean="0"/>
              <a:t>Suitable for simple tasks such as reading e-mail and text-oriented Web pages</a:t>
            </a:r>
          </a:p>
          <a:p>
            <a:r>
              <a:rPr lang="en-US" smtClean="0"/>
              <a:t>Wireless WAN</a:t>
            </a:r>
          </a:p>
          <a:p>
            <a:pPr lvl="1"/>
            <a:r>
              <a:rPr lang="en-US" smtClean="0"/>
              <a:t>Fully supported by Windows 7</a:t>
            </a:r>
          </a:p>
          <a:p>
            <a:pPr lvl="1"/>
            <a:r>
              <a:rPr lang="en-US" smtClean="0"/>
              <a:t>Most broadband vendors refer to this feature as “tethering” the computer to the mobile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2FFB216-9E11-4AAA-A950-2B268A9C20B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Internet Connectivity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Multiple computers can share a single Internet connection</a:t>
            </a:r>
          </a:p>
          <a:p>
            <a:pPr lvl="1"/>
            <a:r>
              <a:rPr lang="en-US" smtClean="0"/>
              <a:t>Common for cable modem and DSL connections</a:t>
            </a:r>
          </a:p>
          <a:p>
            <a:r>
              <a:rPr lang="en-US" smtClean="0"/>
              <a:t>Common mechanisms for sharing an IP address</a:t>
            </a:r>
          </a:p>
          <a:p>
            <a:pPr lvl="1"/>
            <a:r>
              <a:rPr lang="en-US" smtClean="0"/>
              <a:t>Router</a:t>
            </a:r>
          </a:p>
          <a:p>
            <a:pPr lvl="1"/>
            <a:r>
              <a:rPr lang="en-US" smtClean="0"/>
              <a:t>Internet Connection Sharing (ICS)</a:t>
            </a:r>
          </a:p>
          <a:p>
            <a:r>
              <a:rPr lang="en-US" smtClean="0"/>
              <a:t>Router or computer performing ICS is assigned the IP address from the ISP</a:t>
            </a:r>
          </a:p>
          <a:p>
            <a:pPr lvl="1"/>
            <a:r>
              <a:rPr lang="en-US" smtClean="0"/>
              <a:t>Computers on the internal network are assigned private IP addresses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5E6E04B-55D5-4F1A-A1ED-146FEB55E14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Internet Connectivity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9F750C7-3AF3-46A8-BE37-62DC630B636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83" y="1524000"/>
            <a:ext cx="6534634" cy="4957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Internet Connectivity (cont'd.)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Hardware routers sold in retail stores</a:t>
            </a:r>
          </a:p>
          <a:p>
            <a:pPr lvl="1"/>
            <a:r>
              <a:rPr lang="en-US" smtClean="0"/>
              <a:t>Simple firewalls that perform network address translation (NAT)</a:t>
            </a:r>
          </a:p>
          <a:p>
            <a:r>
              <a:rPr lang="en-US" smtClean="0"/>
              <a:t>NAT is the process that allows multiple computers to share a single IP address</a:t>
            </a:r>
          </a:p>
          <a:p>
            <a:pPr lvl="1"/>
            <a:r>
              <a:rPr lang="en-US" smtClean="0"/>
              <a:t>ICS also performs NAT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2C795A9-91C9-4D96-80C6-A25CF03C052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Connection Sharing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ICS allows a Windows 7 computer to act as an Internet router</a:t>
            </a:r>
          </a:p>
          <a:p>
            <a:pPr lvl="1"/>
            <a:r>
              <a:rPr lang="en-US" smtClean="0"/>
              <a:t>Called the host computer</a:t>
            </a:r>
          </a:p>
          <a:p>
            <a:r>
              <a:rPr lang="en-US" smtClean="0"/>
              <a:t>Host computer must have an Internet connection (public interface)</a:t>
            </a:r>
          </a:p>
          <a:p>
            <a:pPr lvl="1"/>
            <a:r>
              <a:rPr lang="en-US" smtClean="0"/>
              <a:t>Plus one additional network connection (private interface)</a:t>
            </a:r>
          </a:p>
          <a:p>
            <a:r>
              <a:rPr lang="en-US" smtClean="0"/>
              <a:t>Use the Sharing tab in the Properties of the public interface to enable 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481194C-71EC-4F7C-BB15-492A32345CD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Connection Sharing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A0AD0F6-3BC0-4A34-8B94-F554353BEE6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2" y="1524000"/>
            <a:ext cx="4021836" cy="505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Networking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Wireless network</a:t>
            </a:r>
          </a:p>
          <a:p>
            <a:pPr lvl="1"/>
            <a:r>
              <a:rPr lang="en-US" smtClean="0"/>
              <a:t>Transfers data without a physical connection</a:t>
            </a:r>
          </a:p>
          <a:p>
            <a:r>
              <a:rPr lang="en-US" smtClean="0"/>
              <a:t>Windows 7 provides a strong foundation for wireless technology</a:t>
            </a:r>
          </a:p>
          <a:p>
            <a:r>
              <a:rPr lang="en-US" smtClean="0"/>
              <a:t>Wireless access point (WAP)</a:t>
            </a:r>
          </a:p>
          <a:p>
            <a:pPr lvl="1"/>
            <a:r>
              <a:rPr lang="en-US" smtClean="0"/>
              <a:t>Base station that connects to the wired network</a:t>
            </a:r>
          </a:p>
          <a:p>
            <a:r>
              <a:rPr lang="en-US" smtClean="0"/>
              <a:t>Most common configuration details for a WAP:</a:t>
            </a:r>
          </a:p>
          <a:p>
            <a:pPr lvl="1"/>
            <a:r>
              <a:rPr lang="en-US" smtClean="0"/>
              <a:t>Security Set Identifier (SSID)</a:t>
            </a:r>
          </a:p>
          <a:p>
            <a:pPr lvl="1"/>
            <a:r>
              <a:rPr lang="en-US" smtClean="0"/>
              <a:t>802.11 mode</a:t>
            </a:r>
          </a:p>
          <a:p>
            <a:pPr lvl="1"/>
            <a:r>
              <a:rPr lang="en-US" smtClean="0"/>
              <a:t>Security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1E7C3A1-6AEC-4958-B6FC-C39E2592BDD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location awareness</a:t>
            </a:r>
          </a:p>
          <a:p>
            <a:pPr lvl="1"/>
            <a:r>
              <a:rPr lang="en-US" smtClean="0"/>
              <a:t>Allows you to configure the security settings for each location type differently</a:t>
            </a:r>
          </a:p>
          <a:p>
            <a:r>
              <a:rPr lang="en-US" smtClean="0"/>
              <a:t>Configuration settings for each location type are saved</a:t>
            </a:r>
          </a:p>
          <a:p>
            <a:r>
              <a:rPr lang="en-US" smtClean="0"/>
              <a:t>Network Management</a:t>
            </a:r>
          </a:p>
          <a:p>
            <a:pPr lvl="1"/>
            <a:r>
              <a:rPr lang="en-US" smtClean="0"/>
              <a:t>View and manage all of the network locations your computer has connected 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Wireless Connection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Several methods:</a:t>
            </a:r>
          </a:p>
          <a:p>
            <a:pPr lvl="1"/>
            <a:r>
              <a:rPr lang="en-US" smtClean="0"/>
              <a:t>Manually connect to a wireless network</a:t>
            </a:r>
          </a:p>
          <a:p>
            <a:pPr lvl="1"/>
            <a:r>
              <a:rPr lang="en-US" smtClean="0"/>
              <a:t>Connect to a Network</a:t>
            </a:r>
          </a:p>
          <a:p>
            <a:pPr lvl="1"/>
            <a:r>
              <a:rPr lang="en-US" smtClean="0"/>
              <a:t>Copy profile from USB flash drive</a:t>
            </a:r>
          </a:p>
          <a:p>
            <a:pPr lvl="1"/>
            <a:r>
              <a:rPr lang="en-US" smtClean="0"/>
              <a:t>Command line</a:t>
            </a:r>
          </a:p>
          <a:p>
            <a:pPr lvl="1"/>
            <a:r>
              <a:rPr lang="en-US" smtClean="0"/>
              <a:t>Group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C7FF1E7-5AC7-410E-BCA7-5A1B3CBEAC8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Wireless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D0C3C5-F907-4712-B463-0F665BC36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2" y="1691640"/>
            <a:ext cx="4021836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Troubleshooting Wireless Connections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Other devices, such as microwaves and cordless telephones, can interfere with the signal</a:t>
            </a:r>
          </a:p>
          <a:p>
            <a:r>
              <a:rPr lang="en-US" smtClean="0"/>
              <a:t>Some 802.11 standards are limited to what channels, in addition to specific frequencies, they can use to communicate</a:t>
            </a:r>
          </a:p>
          <a:p>
            <a:r>
              <a:rPr lang="en-US" smtClean="0"/>
              <a:t>Windows 7 client can be configured to connect to a WAP automatically when it is in range</a:t>
            </a:r>
          </a:p>
          <a:p>
            <a:r>
              <a:rPr lang="en-US" smtClean="0"/>
              <a:t>WAP devices in public places may be untrusted, even if they have a pass-phrase configured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83371B4-CEC8-4475-96F2-3152395ED6A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Firewall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includes an improved version of Windows Firewall to protect your computer</a:t>
            </a:r>
          </a:p>
          <a:p>
            <a:r>
              <a:rPr lang="en-US" smtClean="0"/>
              <a:t>Standard firewall</a:t>
            </a:r>
          </a:p>
          <a:p>
            <a:pPr lvl="1"/>
            <a:r>
              <a:rPr lang="en-US" smtClean="0"/>
              <a:t>Protects your computer by restricting which network packets are allowed to reach your computer</a:t>
            </a:r>
          </a:p>
          <a:p>
            <a:r>
              <a:rPr lang="en-US" smtClean="0"/>
              <a:t>Host-based firewall</a:t>
            </a:r>
          </a:p>
          <a:p>
            <a:pPr lvl="1"/>
            <a:r>
              <a:rPr lang="en-US" smtClean="0"/>
              <a:t>Evaluates each packet as it arrives and determines whether that packet is allowed or denied</a:t>
            </a:r>
          </a:p>
          <a:p>
            <a:r>
              <a:rPr lang="en-US" smtClean="0"/>
              <a:t>One way to improve security on computers is by reducing the attack surface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969440D-5473-4494-8475-DB86B5DA89C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Firewall (cont'd.)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Firewall features</a:t>
            </a:r>
          </a:p>
          <a:p>
            <a:pPr lvl="1"/>
            <a:r>
              <a:rPr lang="en-US" smtClean="0"/>
              <a:t>Inbound filtering</a:t>
            </a:r>
          </a:p>
          <a:p>
            <a:pPr lvl="1"/>
            <a:r>
              <a:rPr lang="en-US" smtClean="0"/>
              <a:t>Outbound filtering</a:t>
            </a:r>
          </a:p>
          <a:p>
            <a:pPr lvl="1"/>
            <a:r>
              <a:rPr lang="en-US" smtClean="0"/>
              <a:t>Firewall rules combined with IPsec rules</a:t>
            </a:r>
          </a:p>
          <a:p>
            <a:pPr lvl="1"/>
            <a:r>
              <a:rPr lang="en-US" smtClean="0"/>
              <a:t>Support for complex rules</a:t>
            </a:r>
          </a:p>
          <a:p>
            <a:pPr lvl="1"/>
            <a:r>
              <a:rPr lang="en-US" smtClean="0"/>
              <a:t>Support for logging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2B44A9A-B3A3-445A-937C-AC6E3677B58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Firewall Configuration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Firewall Control Panel window</a:t>
            </a:r>
          </a:p>
          <a:p>
            <a:pPr lvl="1"/>
            <a:r>
              <a:rPr lang="en-US" smtClean="0"/>
              <a:t>Windows 7 allows custom firewall settings for each type of network location: home, work, or public</a:t>
            </a:r>
          </a:p>
          <a:p>
            <a:r>
              <a:rPr lang="en-US" smtClean="0"/>
              <a:t>When Windows Firewall is enabled</a:t>
            </a:r>
          </a:p>
          <a:p>
            <a:pPr lvl="1"/>
            <a:r>
              <a:rPr lang="en-US" smtClean="0"/>
              <a:t>Default configuration blocks all incoming packets except for specifically configured exceptions</a:t>
            </a:r>
          </a:p>
          <a:p>
            <a:r>
              <a:rPr lang="en-US" smtClean="0"/>
              <a:t>There is an option to block all incoming connections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B492AAD-1F59-48AB-AAD7-91EE21A7C91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Firewall Configuration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B91DE00-400F-428B-BC09-5AC15963A53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58072"/>
            <a:ext cx="8072763" cy="4604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Firewall Configuration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8DD49A3-6836-4FC0-A227-985E330A2B6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58072"/>
            <a:ext cx="8072763" cy="4604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Firewall Configuration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D29921F-E3FC-4632-84AF-8ED9533A77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447800"/>
            <a:ext cx="7461504" cy="5252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Firewall Configuration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you to configure more complex rules, outgoing filtering, and IPsec rules</a:t>
            </a:r>
          </a:p>
          <a:p>
            <a:r>
              <a:rPr lang="en-US" smtClean="0"/>
              <a:t>Tools available to perform advanced firewall configuration</a:t>
            </a:r>
          </a:p>
          <a:p>
            <a:pPr lvl="1"/>
            <a:r>
              <a:rPr lang="en-US" smtClean="0"/>
              <a:t>Windows Firewall and Advanced Security snap-in</a:t>
            </a:r>
          </a:p>
          <a:p>
            <a:pPr lvl="1"/>
            <a:r>
              <a:rPr lang="en-US" smtClean="0"/>
              <a:t>Netsh</a:t>
            </a:r>
          </a:p>
          <a:p>
            <a:pPr lvl="1"/>
            <a:r>
              <a:rPr lang="en-US" smtClean="0"/>
              <a:t>Group Policy</a:t>
            </a:r>
          </a:p>
          <a:p>
            <a:r>
              <a:rPr lang="en-US" smtClean="0"/>
              <a:t>Configure Firewall Properties</a:t>
            </a:r>
          </a:p>
          <a:p>
            <a:pPr lvl="1"/>
            <a:r>
              <a:rPr lang="en-US" smtClean="0"/>
              <a:t>Windows 7 stores the firewall properties based on location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1C11232-6FBC-4060-AE8F-7634F4CE1AB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r>
              <a:rPr lang="en-US" dirty="0" smtClean="0"/>
              <a:t>Location Types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524000"/>
            <a:ext cx="59817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74B6C3A-C5F6-43E6-9D0E-095A93E776D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8" y="1600200"/>
            <a:ext cx="7123124" cy="4848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Firewall Properties (cont'd.)</a:t>
            </a:r>
          </a:p>
          <a:p>
            <a:pPr lvl="1"/>
            <a:r>
              <a:rPr lang="en-US" smtClean="0"/>
              <a:t>Configuration of each location type is called a profile</a:t>
            </a:r>
          </a:p>
          <a:p>
            <a:pPr lvl="1"/>
            <a:r>
              <a:rPr lang="en-US" smtClean="0"/>
              <a:t>Windows Firewall with Advanced Security on Local Computer node</a:t>
            </a:r>
          </a:p>
          <a:p>
            <a:pPr lvl="2"/>
            <a:r>
              <a:rPr lang="en-US" smtClean="0"/>
              <a:t>Shows the configuration of each profile</a:t>
            </a:r>
          </a:p>
          <a:p>
            <a:pPr lvl="1"/>
            <a:r>
              <a:rPr lang="en-US" smtClean="0"/>
              <a:t>In each profile, you can:</a:t>
            </a:r>
          </a:p>
          <a:p>
            <a:pPr lvl="2"/>
            <a:r>
              <a:rPr lang="en-US" smtClean="0"/>
              <a:t>Enable or disable Windows Firewall</a:t>
            </a:r>
          </a:p>
          <a:p>
            <a:pPr lvl="2"/>
            <a:r>
              <a:rPr lang="en-US" smtClean="0"/>
              <a:t>Configure inbound connections</a:t>
            </a:r>
          </a:p>
          <a:p>
            <a:pPr lvl="2"/>
            <a:r>
              <a:rPr lang="en-US" smtClean="0"/>
              <a:t>Configure outbound connections</a:t>
            </a:r>
          </a:p>
          <a:p>
            <a:pPr lvl="2"/>
            <a:r>
              <a:rPr lang="en-US" smtClean="0"/>
              <a:t>Customize settings</a:t>
            </a:r>
          </a:p>
          <a:p>
            <a:pPr lvl="2"/>
            <a:r>
              <a:rPr lang="en-US" smtClean="0"/>
              <a:t>Customize logging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E979718-1418-4652-9AF5-4DAC590F578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Firewall Properties (cont'd.)</a:t>
            </a:r>
          </a:p>
          <a:p>
            <a:pPr lvl="1"/>
            <a:r>
              <a:rPr lang="en-US" dirty="0" smtClean="0"/>
              <a:t>IPsec is a system for securing and authenticating IP-based network connections</a:t>
            </a:r>
          </a:p>
          <a:p>
            <a:pPr lvl="1"/>
            <a:r>
              <a:rPr lang="en-US" dirty="0" smtClean="0"/>
              <a:t>IPsec settings you can configure</a:t>
            </a:r>
          </a:p>
          <a:p>
            <a:pPr lvl="2"/>
            <a:r>
              <a:rPr lang="en-US" dirty="0" smtClean="0"/>
              <a:t>Key exchange</a:t>
            </a:r>
          </a:p>
          <a:p>
            <a:pPr lvl="2"/>
            <a:r>
              <a:rPr lang="en-US" dirty="0" smtClean="0"/>
              <a:t>Data protection</a:t>
            </a:r>
          </a:p>
          <a:p>
            <a:pPr lvl="2"/>
            <a:r>
              <a:rPr lang="en-US" dirty="0" smtClean="0"/>
              <a:t>Authentication Method</a:t>
            </a:r>
          </a:p>
          <a:p>
            <a:pPr lvl="1"/>
            <a:r>
              <a:rPr lang="en-US" dirty="0"/>
              <a:t>A large number of inbound and outbound rules are created by default in Windows 7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27CC502-0B02-4B97-B573-149846EFE1D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 bldLvl="3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modify an existing rule by opening its properties</a:t>
            </a:r>
          </a:p>
          <a:p>
            <a:pPr>
              <a:defRPr/>
            </a:pPr>
            <a:r>
              <a:rPr lang="en-US" dirty="0" smtClean="0"/>
              <a:t>Tabs in the properties of an outbound rule</a:t>
            </a:r>
          </a:p>
          <a:p>
            <a:pPr lvl="1">
              <a:defRPr/>
            </a:pPr>
            <a:r>
              <a:rPr lang="en-US" dirty="0" smtClean="0"/>
              <a:t>General</a:t>
            </a:r>
          </a:p>
          <a:p>
            <a:pPr lvl="1">
              <a:defRPr/>
            </a:pPr>
            <a:r>
              <a:rPr lang="en-US" dirty="0" smtClean="0"/>
              <a:t>Programs and Services</a:t>
            </a:r>
          </a:p>
          <a:p>
            <a:pPr lvl="1">
              <a:defRPr/>
            </a:pPr>
            <a:r>
              <a:rPr lang="en-US" dirty="0" smtClean="0"/>
              <a:t>Computers</a:t>
            </a:r>
          </a:p>
          <a:p>
            <a:pPr lvl="1">
              <a:defRPr/>
            </a:pPr>
            <a:r>
              <a:rPr lang="en-US" dirty="0" smtClean="0"/>
              <a:t>Protocols and Ports</a:t>
            </a:r>
          </a:p>
          <a:p>
            <a:pPr lvl="1">
              <a:defRPr/>
            </a:pPr>
            <a:r>
              <a:rPr lang="en-US" dirty="0" smtClean="0"/>
              <a:t>Scope</a:t>
            </a:r>
          </a:p>
          <a:p>
            <a:pPr lvl="1">
              <a:defRPr/>
            </a:pPr>
            <a:r>
              <a:rPr lang="en-US" dirty="0" smtClean="0"/>
              <a:t>Advanced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379F659-2778-46BE-B12C-5ED7A9E4534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 Firewall Rules</a:t>
            </a:r>
          </a:p>
          <a:p>
            <a:pPr lvl="1"/>
            <a:r>
              <a:rPr lang="en-US" dirty="0" smtClean="0"/>
              <a:t>A wizard guides you through the process</a:t>
            </a:r>
          </a:p>
          <a:p>
            <a:r>
              <a:rPr lang="en-US" dirty="0" smtClean="0"/>
              <a:t>Rule types you can create with the Outbound Rule Wizard</a:t>
            </a:r>
          </a:p>
          <a:p>
            <a:pPr lvl="1"/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Predefined</a:t>
            </a:r>
          </a:p>
          <a:p>
            <a:pPr lvl="1"/>
            <a:r>
              <a:rPr lang="en-US" dirty="0" smtClean="0"/>
              <a:t>Custom</a:t>
            </a:r>
          </a:p>
          <a:p>
            <a:r>
              <a:rPr lang="en-US" dirty="0"/>
              <a:t>Actions for a rule</a:t>
            </a:r>
          </a:p>
          <a:p>
            <a:pPr lvl="1"/>
            <a:r>
              <a:rPr lang="en-US" dirty="0"/>
              <a:t>Allow the connection</a:t>
            </a:r>
          </a:p>
          <a:p>
            <a:pPr lvl="1"/>
            <a:r>
              <a:rPr lang="en-US" dirty="0"/>
              <a:t>Allow the connection if it is secure</a:t>
            </a:r>
          </a:p>
          <a:p>
            <a:pPr lvl="1"/>
            <a:r>
              <a:rPr lang="en-US" dirty="0"/>
              <a:t>Block the connection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FCFC340-E45D-4949-A39C-109E0126A3F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3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New Computer-Connection Security Rules</a:t>
            </a:r>
          </a:p>
          <a:p>
            <a:pPr lvl="1"/>
            <a:r>
              <a:rPr lang="en-US" smtClean="0"/>
              <a:t>Use IPsec to authenticate and secure communication between two computers</a:t>
            </a:r>
          </a:p>
          <a:p>
            <a:pPr lvl="1"/>
            <a:r>
              <a:rPr lang="en-US" smtClean="0"/>
              <a:t>Security rule types</a:t>
            </a:r>
          </a:p>
          <a:p>
            <a:pPr lvl="2"/>
            <a:r>
              <a:rPr lang="en-US" smtClean="0"/>
              <a:t>Isolation</a:t>
            </a:r>
          </a:p>
          <a:p>
            <a:pPr lvl="2"/>
            <a:r>
              <a:rPr lang="en-US" smtClean="0"/>
              <a:t>Authentication exemption</a:t>
            </a:r>
          </a:p>
          <a:p>
            <a:pPr lvl="2"/>
            <a:r>
              <a:rPr lang="en-US" smtClean="0"/>
              <a:t>Server-to-server</a:t>
            </a:r>
          </a:p>
          <a:p>
            <a:pPr lvl="2"/>
            <a:r>
              <a:rPr lang="en-US" smtClean="0"/>
              <a:t>Tunnel</a:t>
            </a:r>
          </a:p>
          <a:p>
            <a:pPr lvl="2"/>
            <a:r>
              <a:rPr lang="en-US" smtClean="0"/>
              <a:t>Custom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4B51C18-0465-4201-84F0-02D6FCDF14E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Firewall Configuration (cont'd.)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 Windows Firewall Rules and Connections</a:t>
            </a:r>
          </a:p>
          <a:p>
            <a:pPr lvl="1"/>
            <a:r>
              <a:rPr lang="en-US" smtClean="0"/>
              <a:t>Firewall node under Monitoring in the Windows Firewall with Advanced Security snap-in</a:t>
            </a:r>
          </a:p>
          <a:p>
            <a:pPr lvl="2"/>
            <a:r>
              <a:rPr lang="en-US" smtClean="0"/>
              <a:t>Allows you to see rules that are enabled in one screen</a:t>
            </a:r>
          </a:p>
          <a:p>
            <a:pPr lvl="1"/>
            <a:r>
              <a:rPr lang="en-US" smtClean="0"/>
              <a:t>Connection Security node under Monitoring</a:t>
            </a:r>
          </a:p>
          <a:p>
            <a:pPr lvl="2"/>
            <a:r>
              <a:rPr lang="en-US" smtClean="0"/>
              <a:t>Allows you to see the computer connection security rules that are enabled</a:t>
            </a:r>
          </a:p>
          <a:p>
            <a:pPr lvl="3"/>
            <a:r>
              <a:rPr lang="en-US" smtClean="0"/>
              <a:t>And any security associations that are active</a:t>
            </a:r>
          </a:p>
          <a:p>
            <a:pPr lvl="1"/>
            <a:r>
              <a:rPr lang="en-US" smtClean="0"/>
              <a:t>Security association</a:t>
            </a:r>
          </a:p>
          <a:p>
            <a:pPr lvl="2"/>
            <a:r>
              <a:rPr lang="en-US" smtClean="0"/>
              <a:t>Rules for communication between two computers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0BB2FA4-54D5-49AA-A7C6-2DCA633831A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Bridging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bridge in Windows 7</a:t>
            </a:r>
          </a:p>
          <a:p>
            <a:pPr lvl="1"/>
            <a:r>
              <a:rPr lang="en-US" smtClean="0"/>
              <a:t>Allows you to connect two separate networks, with Windows 7 acting as a bridge between them</a:t>
            </a:r>
          </a:p>
          <a:p>
            <a:r>
              <a:rPr lang="en-US" smtClean="0"/>
              <a:t>Networks can be of different types</a:t>
            </a:r>
          </a:p>
          <a:p>
            <a:r>
              <a:rPr lang="en-US" smtClean="0"/>
              <a:t>Computer acting as a network bridge must have two network cards to connect to each network</a:t>
            </a:r>
          </a:p>
          <a:p>
            <a:r>
              <a:rPr lang="en-US" smtClean="0"/>
              <a:t>Technology is seldom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0BA83F1-DA3B-422D-9349-4D6C03F3D40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hoc and Homegroup Networks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Networking for a small group of computers outside the corporate office is more about convenience</a:t>
            </a:r>
          </a:p>
          <a:p>
            <a:r>
              <a:rPr lang="en-US" smtClean="0"/>
              <a:t>Two networking technologies that assist with that goal</a:t>
            </a:r>
          </a:p>
          <a:p>
            <a:pPr lvl="1"/>
            <a:r>
              <a:rPr lang="en-US" smtClean="0"/>
              <a:t>Ad hoc networking </a:t>
            </a:r>
          </a:p>
          <a:p>
            <a:pPr lvl="1"/>
            <a:r>
              <a:rPr lang="en-US" smtClean="0"/>
              <a:t>Homegroups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7D0AE48-1005-492A-B9D4-94A792A1BA6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3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hoc Networking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 hoc network in Windows 7</a:t>
            </a:r>
          </a:p>
          <a:p>
            <a:pPr lvl="1"/>
            <a:r>
              <a:rPr lang="en-US" smtClean="0"/>
              <a:t>Allows you to configure an existing wireless network adapter on your computer as a rudimentary wireless access point (WAP)</a:t>
            </a:r>
          </a:p>
          <a:p>
            <a:r>
              <a:rPr lang="en-US" smtClean="0"/>
              <a:t>Options and features are limited in comparison to a commercial WAP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9D916C4-7F8B-4FBD-86F7-2545C9C415E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(cont'd.)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Discovery</a:t>
            </a:r>
          </a:p>
          <a:p>
            <a:pPr lvl="1"/>
            <a:r>
              <a:rPr lang="en-US" dirty="0" smtClean="0"/>
              <a:t>Provides you with an easy way to control how your computer views other computers on the network</a:t>
            </a:r>
          </a:p>
          <a:p>
            <a:pPr lvl="2"/>
            <a:r>
              <a:rPr lang="en-US" dirty="0" smtClean="0"/>
              <a:t>Advertises its presence on the network</a:t>
            </a:r>
          </a:p>
          <a:p>
            <a:pPr lvl="1"/>
            <a:r>
              <a:rPr lang="en-US" dirty="0" smtClean="0"/>
              <a:t>Options</a:t>
            </a:r>
          </a:p>
          <a:p>
            <a:pPr lvl="2"/>
            <a:r>
              <a:rPr lang="en-US" dirty="0" smtClean="0"/>
              <a:t>Turn on network discovery</a:t>
            </a:r>
          </a:p>
          <a:p>
            <a:pPr lvl="2"/>
            <a:r>
              <a:rPr lang="en-US" dirty="0" smtClean="0"/>
              <a:t>Turn off network discovery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Homegroup Networks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Primarily uses IPv6 and link-local addresses to enable communications between homegroup members</a:t>
            </a:r>
          </a:p>
          <a:p>
            <a:r>
              <a:rPr lang="en-US" smtClean="0"/>
              <a:t>Discovery of computers and their names on the local network is automatic by default</a:t>
            </a:r>
          </a:p>
          <a:p>
            <a:r>
              <a:rPr lang="en-US" smtClean="0"/>
              <a:t>Computer can only create a homegroup when it has a network interface connected as a home network location and it is not domain joined</a:t>
            </a:r>
          </a:p>
          <a:p>
            <a:r>
              <a:rPr lang="en-US" smtClean="0"/>
              <a:t>Security in a homegroup is simple</a:t>
            </a:r>
          </a:p>
          <a:p>
            <a:r>
              <a:rPr lang="en-US" smtClean="0"/>
              <a:t>Windows automatically manages homegroup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B1969F8-C3B8-4A01-B7BA-3B4ECB84E4E6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uiExpand="1" build="p" bldLvl="3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Network Sharing Center is a central location to view and access networking information</a:t>
            </a:r>
          </a:p>
          <a:p>
            <a:r>
              <a:rPr lang="en-US" smtClean="0"/>
              <a:t>Windows 7 is network-aware and can sense which network location it is connected to</a:t>
            </a:r>
          </a:p>
          <a:p>
            <a:r>
              <a:rPr lang="en-US" smtClean="0"/>
              <a:t>Network connections are composed of clients, services, protocols, and drivers</a:t>
            </a:r>
          </a:p>
          <a:p>
            <a:r>
              <a:rPr lang="en-US" smtClean="0"/>
              <a:t>Windows 7 network architecture includes Winsock, TDI, and WSK interfaces</a:t>
            </a:r>
          </a:p>
          <a:p>
            <a:r>
              <a:rPr lang="en-US" smtClean="0"/>
              <a:t>Important configuration concepts in IPv4 are IP addresses, subnet masks, default gateways, DNS, and WINS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6DB2B8-8CFC-44FA-8489-DAA60FD54F4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3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can obtain IP configuration information from static configuration data, DHCP, APIPA, or an alternate IP configuration</a:t>
            </a:r>
          </a:p>
          <a:p>
            <a:r>
              <a:rPr lang="en-US" smtClean="0"/>
              <a:t>Windows 7 uses IPv6 to support peer-to-peer networking applications</a:t>
            </a:r>
          </a:p>
          <a:p>
            <a:r>
              <a:rPr lang="en-US" smtClean="0"/>
              <a:t>Sharing the Public folder is an easy way to share files on the network</a:t>
            </a:r>
          </a:p>
          <a:p>
            <a:r>
              <a:rPr lang="en-US" smtClean="0"/>
              <a:t>When you share any folder you can use “Share with” or advanced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9961C36-7B26-4940-8862-0E43EA712FF8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The primary technologies for connecting to the Internet are cable, DSL, and dial-up</a:t>
            </a:r>
          </a:p>
          <a:p>
            <a:r>
              <a:rPr lang="en-US" smtClean="0"/>
              <a:t>With ICS, there must be a mechanism to share the single IP address assigned by your ISP</a:t>
            </a:r>
          </a:p>
          <a:p>
            <a:r>
              <a:rPr lang="en-US" smtClean="0"/>
              <a:t>Windows Firewall is a host-based firewall included with Windows 7</a:t>
            </a:r>
          </a:p>
          <a:p>
            <a:r>
              <a:rPr lang="en-US" smtClean="0"/>
              <a:t>Network Bridging lets you connect two different network types as a single network</a:t>
            </a:r>
          </a:p>
          <a:p>
            <a:r>
              <a:rPr lang="en-US" smtClean="0"/>
              <a:t>Ad hoc networks allow a Windows 7 computer to configure its wireless network adapter as a basic wireless access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1170C26-EE8C-4F2D-A7D1-79CC8C3A405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each network device installed in your computer</a:t>
            </a:r>
          </a:p>
          <a:p>
            <a:pPr lvl="1"/>
            <a:r>
              <a:rPr lang="en-US" smtClean="0"/>
              <a:t>Connection is created to manage that network device</a:t>
            </a:r>
          </a:p>
          <a:p>
            <a:r>
              <a:rPr lang="en-US" smtClean="0"/>
              <a:t>Clients and services</a:t>
            </a:r>
          </a:p>
          <a:p>
            <a:pPr lvl="1"/>
            <a:r>
              <a:rPr lang="en-US" smtClean="0"/>
              <a:t>Applications that use the network to communicate</a:t>
            </a:r>
          </a:p>
          <a:p>
            <a:pPr lvl="1"/>
            <a:r>
              <a:rPr lang="en-US" smtClean="0"/>
              <a:t>Client allows you to connect to a particular service running on a remote computer</a:t>
            </a:r>
          </a:p>
          <a:p>
            <a:pPr lvl="1"/>
            <a:r>
              <a:rPr lang="en-US" smtClean="0"/>
              <a:t>Service allows your computer to accept connections from and provide resources to a remote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3773</Words>
  <Application>Microsoft Office PowerPoint</Application>
  <PresentationFormat>On-screen Show (4:3)</PresentationFormat>
  <Paragraphs>717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Times New Roman</vt:lpstr>
      <vt:lpstr>Clarity</vt:lpstr>
      <vt:lpstr>MCTS Guide to Microsoft Windows 7 </vt:lpstr>
      <vt:lpstr>Objectives</vt:lpstr>
      <vt:lpstr>Networking Overview</vt:lpstr>
      <vt:lpstr>Network and Sharing Center</vt:lpstr>
      <vt:lpstr>Network and Sharing Center Window</vt:lpstr>
      <vt:lpstr>Networks</vt:lpstr>
      <vt:lpstr>Networks Location Types</vt:lpstr>
      <vt:lpstr>Networks (cont'd.)</vt:lpstr>
      <vt:lpstr>Connections</vt:lpstr>
      <vt:lpstr>Area Connection Properties Dialog Box</vt:lpstr>
      <vt:lpstr>Connections (cont'd.)</vt:lpstr>
      <vt:lpstr>Connections (cont'd.)</vt:lpstr>
      <vt:lpstr>Network Architecture</vt:lpstr>
      <vt:lpstr>IP Version 4</vt:lpstr>
      <vt:lpstr>IP Addresses</vt:lpstr>
      <vt:lpstr>IP Addresses (cont'd.)</vt:lpstr>
      <vt:lpstr>Subnet Masks</vt:lpstr>
      <vt:lpstr>Default Gateways</vt:lpstr>
      <vt:lpstr>DNS</vt:lpstr>
      <vt:lpstr>WINS</vt:lpstr>
      <vt:lpstr>Methods for Configuring IP</vt:lpstr>
      <vt:lpstr>Methods for Configuring IP (cont'd.)</vt:lpstr>
      <vt:lpstr>Methods for Configuring IP (cont'd.)</vt:lpstr>
      <vt:lpstr>Methods for Configuring IP (cont'd.)</vt:lpstr>
      <vt:lpstr>Essential IPv4 Utilities</vt:lpstr>
      <vt:lpstr>Essential IPv4 Utilities (cont’d.)</vt:lpstr>
      <vt:lpstr>Essential IPv4 Utilities (cont’d.)</vt:lpstr>
      <vt:lpstr>Troubleshooting IPv4</vt:lpstr>
      <vt:lpstr>IP version 6</vt:lpstr>
      <vt:lpstr>IPv6 Address Notation</vt:lpstr>
      <vt:lpstr>IPv6 Address Types</vt:lpstr>
      <vt:lpstr>IPv6 Address Types (cont’d.)</vt:lpstr>
      <vt:lpstr>IPv6 Address Types (cont’d.)</vt:lpstr>
      <vt:lpstr>Methods for Configuring IPv6</vt:lpstr>
      <vt:lpstr>Troubleshooting IPv6 Settings</vt:lpstr>
      <vt:lpstr>File Sharing</vt:lpstr>
      <vt:lpstr>Sharing the Public Folder</vt:lpstr>
      <vt:lpstr>Sharing the Public Folder (cont'd.)</vt:lpstr>
      <vt:lpstr>Sharing the Public Folder (cont'd.)</vt:lpstr>
      <vt:lpstr>Sharing Any Folder</vt:lpstr>
      <vt:lpstr>Sharing Any Folder (cont'd.)</vt:lpstr>
      <vt:lpstr>Creating and Managing Shared Folders</vt:lpstr>
      <vt:lpstr>Creating and Managing Shared Folders (cont'd.)</vt:lpstr>
      <vt:lpstr>Creating and Managing Shared Folders (cont'd.)</vt:lpstr>
      <vt:lpstr>Creating and Managing Shared Folders (cont'd.)</vt:lpstr>
      <vt:lpstr>Creating and Managing Shared Folders (cont'd.)</vt:lpstr>
      <vt:lpstr>Creating and Managing Shared Folders (cont'd.)</vt:lpstr>
      <vt:lpstr>Creating and Managing Shared Folders (cont'd.)</vt:lpstr>
      <vt:lpstr>Monitoring Shared Folders</vt:lpstr>
      <vt:lpstr>Monitoring Shared Folders (cont'd.)</vt:lpstr>
      <vt:lpstr>Internet Connectivity</vt:lpstr>
      <vt:lpstr>Single-Computer Internet Connectivity</vt:lpstr>
      <vt:lpstr>Single-Computer Internet Connectivity (cont’d.)</vt:lpstr>
      <vt:lpstr>Shared Internet Connectivity</vt:lpstr>
      <vt:lpstr>Shared Internet Connectivity (cont'd.)</vt:lpstr>
      <vt:lpstr>Shared Internet Connectivity (cont'd.)</vt:lpstr>
      <vt:lpstr>Internet Connection Sharing</vt:lpstr>
      <vt:lpstr>Internet Connection Sharing (cont'd.)</vt:lpstr>
      <vt:lpstr>Wireless Networking</vt:lpstr>
      <vt:lpstr>Creating a Wireless Connection</vt:lpstr>
      <vt:lpstr>Managing Wireless Connections</vt:lpstr>
      <vt:lpstr>Troubleshooting Wireless Connections</vt:lpstr>
      <vt:lpstr>Windows Firewall</vt:lpstr>
      <vt:lpstr>Windows Firewall (cont'd.)</vt:lpstr>
      <vt:lpstr>Basic Firewall Configuration</vt:lpstr>
      <vt:lpstr>Basic Firewall Configuration (cont'd.)</vt:lpstr>
      <vt:lpstr>Basic Firewall Configuration (cont'd.)</vt:lpstr>
      <vt:lpstr>Basic Firewall Configuration (cont'd.)</vt:lpstr>
      <vt:lpstr>Advanced Firewall Configuration</vt:lpstr>
      <vt:lpstr>Advanced Firewall Configuration (cont'd.)</vt:lpstr>
      <vt:lpstr>Advanced Firewall Configuration (cont'd.)</vt:lpstr>
      <vt:lpstr>Advanced Firewall Configuration (cont'd.)</vt:lpstr>
      <vt:lpstr>Advanced Firewall Configuration (cont'd.)</vt:lpstr>
      <vt:lpstr>Advanced Firewall Configuration (cont'd.)</vt:lpstr>
      <vt:lpstr>Advanced Firewall Configuration (cont'd.)</vt:lpstr>
      <vt:lpstr>Advanced Firewall Configuration (cont'd.)</vt:lpstr>
      <vt:lpstr>Network Bridging</vt:lpstr>
      <vt:lpstr>Ad hoc and Homegroup Networks</vt:lpstr>
      <vt:lpstr>Ad hoc Networking</vt:lpstr>
      <vt:lpstr>Homegroup Networks</vt:lpstr>
      <vt:lpstr>Summary</vt:lpstr>
      <vt:lpstr>Summary (cont'd.)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1202</cp:revision>
  <dcterms:created xsi:type="dcterms:W3CDTF">2002-09-27T23:29:22Z</dcterms:created>
  <dcterms:modified xsi:type="dcterms:W3CDTF">2014-01-06T14:48:35Z</dcterms:modified>
</cp:coreProperties>
</file>